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49" r:id="rId2"/>
    <p:sldMasterId id="2147483650" r:id="rId3"/>
  </p:sldMasterIdLst>
  <p:notesMasterIdLst>
    <p:notesMasterId r:id="rId48"/>
  </p:notesMasterIdLst>
  <p:handoutMasterIdLst>
    <p:handoutMasterId r:id="rId49"/>
  </p:handoutMasterIdLst>
  <p:sldIdLst>
    <p:sldId id="256" r:id="rId4"/>
    <p:sldId id="305" r:id="rId5"/>
    <p:sldId id="257" r:id="rId6"/>
    <p:sldId id="258" r:id="rId7"/>
    <p:sldId id="259" r:id="rId8"/>
    <p:sldId id="260" r:id="rId9"/>
    <p:sldId id="261" r:id="rId10"/>
    <p:sldId id="262" r:id="rId11"/>
    <p:sldId id="263" r:id="rId12"/>
    <p:sldId id="292" r:id="rId13"/>
    <p:sldId id="264" r:id="rId14"/>
    <p:sldId id="265" r:id="rId15"/>
    <p:sldId id="266" r:id="rId16"/>
    <p:sldId id="293" r:id="rId17"/>
    <p:sldId id="267" r:id="rId18"/>
    <p:sldId id="268" r:id="rId19"/>
    <p:sldId id="269" r:id="rId20"/>
    <p:sldId id="270" r:id="rId21"/>
    <p:sldId id="271" r:id="rId22"/>
    <p:sldId id="272" r:id="rId23"/>
    <p:sldId id="273" r:id="rId24"/>
    <p:sldId id="274" r:id="rId25"/>
    <p:sldId id="294" r:id="rId26"/>
    <p:sldId id="281" r:id="rId27"/>
    <p:sldId id="282" r:id="rId28"/>
    <p:sldId id="283" r:id="rId29"/>
    <p:sldId id="284" r:id="rId30"/>
    <p:sldId id="285" r:id="rId31"/>
    <p:sldId id="286" r:id="rId32"/>
    <p:sldId id="287" r:id="rId33"/>
    <p:sldId id="288" r:id="rId34"/>
    <p:sldId id="289" r:id="rId35"/>
    <p:sldId id="290" r:id="rId36"/>
    <p:sldId id="291" r:id="rId37"/>
    <p:sldId id="295" r:id="rId38"/>
    <p:sldId id="296" r:id="rId39"/>
    <p:sldId id="297" r:id="rId40"/>
    <p:sldId id="298" r:id="rId41"/>
    <p:sldId id="299" r:id="rId42"/>
    <p:sldId id="300" r:id="rId43"/>
    <p:sldId id="301" r:id="rId44"/>
    <p:sldId id="302" r:id="rId45"/>
    <p:sldId id="303" r:id="rId46"/>
    <p:sldId id="304" r:id="rId47"/>
  </p:sldIdLst>
  <p:sldSz cx="9144000" cy="5143500" type="screen16x9"/>
  <p:notesSz cx="6858000" cy="9144000"/>
  <p:embeddedFontLst>
    <p:embeddedFont>
      <p:font typeface="標楷體" panose="03000509000000000000" pitchFamily="65" charset="-120"/>
      <p:regular r:id="rId50"/>
    </p:embeddedFont>
    <p:embeddedFont>
      <p:font typeface="Calibri" panose="020F0502020204030204" pitchFamily="34" charset="0"/>
      <p:regular r:id="rId51"/>
      <p:bold r:id="rId52"/>
      <p:italic r:id="rId53"/>
      <p:boldItalic r:id="rId54"/>
    </p:embeddedFont>
  </p:embeddedFontLst>
  <p:defaultTextStyle>
    <a:defPPr>
      <a:defRPr lang="zh-TW"/>
    </a:defPPr>
    <a:lvl1pPr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94541" autoAdjust="0"/>
  </p:normalViewPr>
  <p:slideViewPr>
    <p:cSldViewPr>
      <p:cViewPr varScale="1">
        <p:scale>
          <a:sx n="144" d="100"/>
          <a:sy n="144" d="100"/>
        </p:scale>
        <p:origin x="444"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9" d="100"/>
          <a:sy n="59" d="100"/>
        </p:scale>
        <p:origin x="-3331"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標楷體" panose="03000509000000000000" pitchFamily="65" charset="-120"/>
                <a:ea typeface="標楷體" panose="03000509000000000000" pitchFamily="65" charset="-120"/>
              </a:defRPr>
            </a:lvl1pPr>
          </a:lstStyle>
          <a:p>
            <a:pPr>
              <a:defRPr/>
            </a:pPr>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標楷體" panose="03000509000000000000" pitchFamily="65" charset="-120"/>
                <a:ea typeface="標楷體" panose="03000509000000000000" pitchFamily="65" charset="-120"/>
              </a:defRPr>
            </a:lvl1pPr>
          </a:lstStyle>
          <a:p>
            <a:pPr>
              <a:defRPr/>
            </a:pPr>
            <a:fld id="{3BF433AA-F702-48D7-BAFE-1B94BDF11822}" type="datetimeFigureOut">
              <a:rPr lang="zh-TW" altLang="en-US"/>
              <a:pPr>
                <a:defRPr/>
              </a:pPr>
              <a:t>2020/9/28</a:t>
            </a:fld>
            <a:endParaRPr lang="zh-TW" altLang="en-US" dirty="0"/>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標楷體" panose="03000509000000000000" pitchFamily="65" charset="-120"/>
                <a:ea typeface="標楷體" panose="03000509000000000000" pitchFamily="65" charset="-120"/>
              </a:defRPr>
            </a:lvl1pPr>
          </a:lstStyle>
          <a:p>
            <a:pPr>
              <a:defRPr/>
            </a:pPr>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標楷體" panose="03000509000000000000" pitchFamily="65" charset="-120"/>
                <a:ea typeface="標楷體" panose="03000509000000000000" pitchFamily="65" charset="-120"/>
              </a:defRPr>
            </a:lvl1pPr>
          </a:lstStyle>
          <a:p>
            <a:fld id="{A1E9FEA2-2320-45A2-8D1A-55B6F646D9DA}" type="slidenum">
              <a:rPr lang="zh-TW" altLang="en-US"/>
              <a:pPr/>
              <a:t>‹#›</a:t>
            </a:fld>
            <a:endParaRPr lang="zh-TW" altLang="en-US"/>
          </a:p>
        </p:txBody>
      </p:sp>
    </p:spTree>
    <p:extLst>
      <p:ext uri="{BB962C8B-B14F-4D97-AF65-F5344CB8AC3E}">
        <p14:creationId xmlns:p14="http://schemas.microsoft.com/office/powerpoint/2010/main" val="6274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標楷體" panose="03000509000000000000" pitchFamily="65" charset="-120"/>
                <a:ea typeface="標楷體" panose="03000509000000000000" pitchFamily="65"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標楷體" panose="03000509000000000000" pitchFamily="65" charset="-120"/>
                <a:ea typeface="標楷體" panose="03000509000000000000" pitchFamily="65" charset="-120"/>
              </a:defRPr>
            </a:lvl1pPr>
          </a:lstStyle>
          <a:p>
            <a:pPr>
              <a:defRPr/>
            </a:pPr>
            <a:fld id="{A7435AF4-8B31-4B1F-882E-2E48572FCACC}" type="datetimeFigureOut">
              <a:rPr lang="zh-TW" altLang="en-US"/>
              <a:pPr>
                <a:defRPr/>
              </a:pPr>
              <a:t>2020/9/28</a:t>
            </a:fld>
            <a:endParaRPr lang="zh-TW" altLang="en-US" dirty="0"/>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TW" altLang="en-US" noProof="0" dirty="0" smtClean="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noProof="0" dirty="0" smtClean="0"/>
              <a:t>按一下以編輯母片文字樣式</a:t>
            </a:r>
          </a:p>
          <a:p>
            <a:pPr lvl="1"/>
            <a:r>
              <a:rPr lang="zh-TW" altLang="en-US" noProof="0" dirty="0" smtClean="0"/>
              <a:t>第二層</a:t>
            </a:r>
          </a:p>
          <a:p>
            <a:pPr lvl="2"/>
            <a:r>
              <a:rPr lang="zh-TW" altLang="en-US" noProof="0" dirty="0" smtClean="0"/>
              <a:t>第三層</a:t>
            </a:r>
          </a:p>
          <a:p>
            <a:pPr lvl="3"/>
            <a:r>
              <a:rPr lang="zh-TW" altLang="en-US" noProof="0" dirty="0" smtClean="0"/>
              <a:t>第四層</a:t>
            </a:r>
          </a:p>
          <a:p>
            <a:pPr lvl="4"/>
            <a:r>
              <a:rPr lang="zh-TW" altLang="en-US" noProof="0" dirty="0" smtClean="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標楷體" panose="03000509000000000000" pitchFamily="65" charset="-120"/>
                <a:ea typeface="標楷體" panose="03000509000000000000" pitchFamily="65"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標楷體" panose="03000509000000000000" pitchFamily="65" charset="-120"/>
                <a:ea typeface="標楷體" panose="03000509000000000000" pitchFamily="65" charset="-120"/>
              </a:defRPr>
            </a:lvl1pPr>
          </a:lstStyle>
          <a:p>
            <a:fld id="{6EA9A0A9-93BA-43B0-A5BD-68C47B83843D}" type="slidenum">
              <a:rPr lang="zh-TW" altLang="en-US"/>
              <a:pPr/>
              <a:t>‹#›</a:t>
            </a:fld>
            <a:endParaRPr lang="zh-TW" altLang="en-US"/>
          </a:p>
        </p:txBody>
      </p:sp>
    </p:spTree>
    <p:extLst>
      <p:ext uri="{BB962C8B-B14F-4D97-AF65-F5344CB8AC3E}">
        <p14:creationId xmlns:p14="http://schemas.microsoft.com/office/powerpoint/2010/main" val="28444616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標楷體" panose="03000509000000000000" pitchFamily="65" charset="-120"/>
        <a:cs typeface="+mn-cs"/>
      </a:defRPr>
    </a:lvl1pPr>
    <a:lvl2pPr marL="457200" algn="l" rtl="0" eaLnBrk="0" fontAlgn="base" hangingPunct="0">
      <a:spcBef>
        <a:spcPct val="30000"/>
      </a:spcBef>
      <a:spcAft>
        <a:spcPct val="0"/>
      </a:spcAft>
      <a:defRPr sz="1200" kern="1200">
        <a:solidFill>
          <a:schemeClr val="tx1"/>
        </a:solidFill>
        <a:latin typeface="+mn-lt"/>
        <a:ea typeface="標楷體" panose="03000509000000000000" pitchFamily="65" charset="-120"/>
        <a:cs typeface="+mn-cs"/>
      </a:defRPr>
    </a:lvl2pPr>
    <a:lvl3pPr marL="914400" algn="l" rtl="0" eaLnBrk="0" fontAlgn="base" hangingPunct="0">
      <a:spcBef>
        <a:spcPct val="30000"/>
      </a:spcBef>
      <a:spcAft>
        <a:spcPct val="0"/>
      </a:spcAft>
      <a:defRPr sz="1200" kern="1200">
        <a:solidFill>
          <a:schemeClr val="tx1"/>
        </a:solidFill>
        <a:latin typeface="+mn-lt"/>
        <a:ea typeface="標楷體" panose="03000509000000000000" pitchFamily="65" charset="-120"/>
        <a:cs typeface="+mn-cs"/>
      </a:defRPr>
    </a:lvl3pPr>
    <a:lvl4pPr marL="1371600" algn="l" rtl="0" eaLnBrk="0" fontAlgn="base" hangingPunct="0">
      <a:spcBef>
        <a:spcPct val="30000"/>
      </a:spcBef>
      <a:spcAft>
        <a:spcPct val="0"/>
      </a:spcAft>
      <a:defRPr sz="1200" kern="1200">
        <a:solidFill>
          <a:schemeClr val="tx1"/>
        </a:solidFill>
        <a:latin typeface="+mn-lt"/>
        <a:ea typeface="標楷體" panose="03000509000000000000" pitchFamily="65" charset="-120"/>
        <a:cs typeface="+mn-cs"/>
      </a:defRPr>
    </a:lvl4pPr>
    <a:lvl5pPr marL="1828800" algn="l" rtl="0" eaLnBrk="0" fontAlgn="base" hangingPunct="0">
      <a:spcBef>
        <a:spcPct val="30000"/>
      </a:spcBef>
      <a:spcAft>
        <a:spcPct val="0"/>
      </a:spcAft>
      <a:defRPr sz="1200" kern="1200">
        <a:solidFill>
          <a:schemeClr val="tx1"/>
        </a:solidFill>
        <a:latin typeface="+mn-lt"/>
        <a:ea typeface="標楷體" panose="03000509000000000000" pitchFamily="65"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3"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4"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59FF78F5-AC0E-4CD9-B215-A6E2959F7471}" type="slidenum">
              <a:rPr lang="en-US" altLang="zh-TW"/>
              <a:pPr/>
              <a:t>‹#›</a:t>
            </a:fld>
            <a:endParaRPr lang="en-US" altLang="zh-TW"/>
          </a:p>
        </p:txBody>
      </p:sp>
    </p:spTree>
    <p:extLst>
      <p:ext uri="{BB962C8B-B14F-4D97-AF65-F5344CB8AC3E}">
        <p14:creationId xmlns:p14="http://schemas.microsoft.com/office/powerpoint/2010/main" val="276700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195486"/>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17602B27-F00F-4290-B30C-0A8BD7D95A9F}" type="slidenum">
              <a:rPr lang="en-US" altLang="zh-TW"/>
              <a:pPr/>
              <a:t>‹#›</a:t>
            </a:fld>
            <a:endParaRPr lang="en-US" altLang="zh-TW"/>
          </a:p>
        </p:txBody>
      </p:sp>
    </p:spTree>
    <p:extLst>
      <p:ext uri="{BB962C8B-B14F-4D97-AF65-F5344CB8AC3E}">
        <p14:creationId xmlns:p14="http://schemas.microsoft.com/office/powerpoint/2010/main" val="3495041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8925" y="205978"/>
            <a:ext cx="2058988" cy="4410075"/>
          </a:xfrm>
          <a:prstGeom prst="rect">
            <a:avLst/>
          </a:prstGeom>
        </p:spPr>
        <p:txBody>
          <a:bodyPr vert="eaVert"/>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直排文字版面配置區 2"/>
          <p:cNvSpPr>
            <a:spLocks noGrp="1"/>
          </p:cNvSpPr>
          <p:nvPr>
            <p:ph type="body" orient="vert" idx="1"/>
          </p:nvPr>
        </p:nvSpPr>
        <p:spPr>
          <a:xfrm>
            <a:off x="457200" y="205978"/>
            <a:ext cx="6029325" cy="44100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ABFA32D9-C15F-4F43-93BB-3A3CE4C1EDB4}" type="slidenum">
              <a:rPr lang="en-US" altLang="zh-TW"/>
              <a:pPr/>
              <a:t>‹#›</a:t>
            </a:fld>
            <a:endParaRPr lang="en-US" altLang="zh-TW"/>
          </a:p>
        </p:txBody>
      </p:sp>
    </p:spTree>
    <p:extLst>
      <p:ext uri="{BB962C8B-B14F-4D97-AF65-F5344CB8AC3E}">
        <p14:creationId xmlns:p14="http://schemas.microsoft.com/office/powerpoint/2010/main" val="2183036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57200" y="206375"/>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1977366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5C2B5301-2AAD-45EE-A707-5C520536F551}" type="slidenum">
              <a:rPr lang="en-US" altLang="zh-TW"/>
              <a:pPr/>
              <a:t>‹#›</a:t>
            </a:fld>
            <a:endParaRPr lang="en-US" altLang="zh-TW"/>
          </a:p>
        </p:txBody>
      </p:sp>
    </p:spTree>
    <p:extLst>
      <p:ext uri="{BB962C8B-B14F-4D97-AF65-F5344CB8AC3E}">
        <p14:creationId xmlns:p14="http://schemas.microsoft.com/office/powerpoint/2010/main" val="100194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FA34E453-8CDF-44C8-8BF7-62856DC24E7F}" type="slidenum">
              <a:rPr lang="en-US" altLang="zh-TW"/>
              <a:pPr/>
              <a:t>‹#›</a:t>
            </a:fld>
            <a:endParaRPr lang="en-US" altLang="zh-TW"/>
          </a:p>
        </p:txBody>
      </p:sp>
    </p:spTree>
    <p:extLst>
      <p:ext uri="{BB962C8B-B14F-4D97-AF65-F5344CB8AC3E}">
        <p14:creationId xmlns:p14="http://schemas.microsoft.com/office/powerpoint/2010/main" val="170717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E15CA298-3EED-4736-9E1D-EA50D746B474}" type="slidenum">
              <a:rPr lang="en-US" altLang="zh-TW"/>
              <a:pPr/>
              <a:t>‹#›</a:t>
            </a:fld>
            <a:endParaRPr lang="en-US" altLang="zh-TW"/>
          </a:p>
        </p:txBody>
      </p:sp>
    </p:spTree>
    <p:extLst>
      <p:ext uri="{BB962C8B-B14F-4D97-AF65-F5344CB8AC3E}">
        <p14:creationId xmlns:p14="http://schemas.microsoft.com/office/powerpoint/2010/main" val="2968236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EAD86E0A-34C2-4F6D-B828-2F9308B04C3C}" type="slidenum">
              <a:rPr lang="en-US" altLang="zh-TW"/>
              <a:pPr/>
              <a:t>‹#›</a:t>
            </a:fld>
            <a:endParaRPr lang="en-US" altLang="zh-TW"/>
          </a:p>
        </p:txBody>
      </p:sp>
    </p:spTree>
    <p:extLst>
      <p:ext uri="{BB962C8B-B14F-4D97-AF65-F5344CB8AC3E}">
        <p14:creationId xmlns:p14="http://schemas.microsoft.com/office/powerpoint/2010/main" val="1825843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fld id="{2AB00C07-9A24-4B26-B569-DAE1B869A6F3}" type="slidenum">
              <a:rPr lang="en-US" altLang="zh-TW"/>
              <a:pPr/>
              <a:t>‹#›</a:t>
            </a:fld>
            <a:endParaRPr lang="en-US" altLang="zh-TW"/>
          </a:p>
        </p:txBody>
      </p:sp>
    </p:spTree>
    <p:extLst>
      <p:ext uri="{BB962C8B-B14F-4D97-AF65-F5344CB8AC3E}">
        <p14:creationId xmlns:p14="http://schemas.microsoft.com/office/powerpoint/2010/main" val="3512291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fld id="{BEB42361-8F49-4D2A-AD7D-9B04DDADBCC7}" type="slidenum">
              <a:rPr lang="en-US" altLang="zh-TW"/>
              <a:pPr/>
              <a:t>‹#›</a:t>
            </a:fld>
            <a:endParaRPr lang="en-US" altLang="zh-TW"/>
          </a:p>
        </p:txBody>
      </p:sp>
    </p:spTree>
    <p:extLst>
      <p:ext uri="{BB962C8B-B14F-4D97-AF65-F5344CB8AC3E}">
        <p14:creationId xmlns:p14="http://schemas.microsoft.com/office/powerpoint/2010/main" val="815753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fld id="{199C4D5A-F761-4213-9C17-762816800381}" type="slidenum">
              <a:rPr lang="en-US" altLang="zh-TW"/>
              <a:pPr/>
              <a:t>‹#›</a:t>
            </a:fld>
            <a:endParaRPr lang="en-US" altLang="zh-TW"/>
          </a:p>
        </p:txBody>
      </p:sp>
    </p:spTree>
    <p:extLst>
      <p:ext uri="{BB962C8B-B14F-4D97-AF65-F5344CB8AC3E}">
        <p14:creationId xmlns:p14="http://schemas.microsoft.com/office/powerpoint/2010/main" val="135890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95486"/>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B2FC24FF-3767-4CFF-82AB-6D548A0DA714}" type="slidenum">
              <a:rPr lang="en-US" altLang="zh-TW"/>
              <a:pPr/>
              <a:t>‹#›</a:t>
            </a:fld>
            <a:endParaRPr lang="en-US" altLang="zh-TW"/>
          </a:p>
        </p:txBody>
      </p:sp>
    </p:spTree>
    <p:extLst>
      <p:ext uri="{BB962C8B-B14F-4D97-AF65-F5344CB8AC3E}">
        <p14:creationId xmlns:p14="http://schemas.microsoft.com/office/powerpoint/2010/main" val="14060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FE4B0E96-42B3-4BA4-8485-6B15132159FF}" type="slidenum">
              <a:rPr lang="en-US" altLang="zh-TW"/>
              <a:pPr/>
              <a:t>‹#›</a:t>
            </a:fld>
            <a:endParaRPr lang="en-US" altLang="zh-TW"/>
          </a:p>
        </p:txBody>
      </p:sp>
    </p:spTree>
    <p:extLst>
      <p:ext uri="{BB962C8B-B14F-4D97-AF65-F5344CB8AC3E}">
        <p14:creationId xmlns:p14="http://schemas.microsoft.com/office/powerpoint/2010/main" val="2836371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5F96D4F5-ABF6-4046-ACDB-D4FC7B464FBF}" type="slidenum">
              <a:rPr lang="en-US" altLang="zh-TW"/>
              <a:pPr/>
              <a:t>‹#›</a:t>
            </a:fld>
            <a:endParaRPr lang="en-US" altLang="zh-TW"/>
          </a:p>
        </p:txBody>
      </p:sp>
    </p:spTree>
    <p:extLst>
      <p:ext uri="{BB962C8B-B14F-4D97-AF65-F5344CB8AC3E}">
        <p14:creationId xmlns:p14="http://schemas.microsoft.com/office/powerpoint/2010/main" val="4183023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44B3A456-53FB-4D02-BE8A-6A8FC71F8D91}" type="slidenum">
              <a:rPr lang="en-US" altLang="zh-TW"/>
              <a:pPr/>
              <a:t>‹#›</a:t>
            </a:fld>
            <a:endParaRPr lang="en-US" altLang="zh-TW"/>
          </a:p>
        </p:txBody>
      </p:sp>
    </p:spTree>
    <p:extLst>
      <p:ext uri="{BB962C8B-B14F-4D97-AF65-F5344CB8AC3E}">
        <p14:creationId xmlns:p14="http://schemas.microsoft.com/office/powerpoint/2010/main" val="1213753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23E46111-2FAB-4816-A4DB-89062AC1B3BA}" type="slidenum">
              <a:rPr lang="en-US" altLang="zh-TW"/>
              <a:pPr/>
              <a:t>‹#›</a:t>
            </a:fld>
            <a:endParaRPr lang="en-US" altLang="zh-TW"/>
          </a:p>
        </p:txBody>
      </p:sp>
    </p:spTree>
    <p:extLst>
      <p:ext uri="{BB962C8B-B14F-4D97-AF65-F5344CB8AC3E}">
        <p14:creationId xmlns:p14="http://schemas.microsoft.com/office/powerpoint/2010/main" val="1668877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C9C8086D-9B99-4BDD-9FD9-DEFED7C6705D}" type="slidenum">
              <a:rPr lang="en-US" altLang="zh-TW"/>
              <a:pPr/>
              <a:t>‹#›</a:t>
            </a:fld>
            <a:endParaRPr lang="en-US" altLang="zh-TW"/>
          </a:p>
        </p:txBody>
      </p:sp>
    </p:spTree>
    <p:extLst>
      <p:ext uri="{BB962C8B-B14F-4D97-AF65-F5344CB8AC3E}">
        <p14:creationId xmlns:p14="http://schemas.microsoft.com/office/powerpoint/2010/main" val="2155540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51470"/>
            <a:ext cx="8229600" cy="857250"/>
          </a:xfrm>
        </p:spPr>
        <p:txBody>
          <a:bodyPr/>
          <a:lstStyle>
            <a:lvl1pPr>
              <a:defRPr sz="30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915566"/>
            <a:ext cx="8229600" cy="3394075"/>
          </a:xfrm>
        </p:spPr>
        <p:txBody>
          <a:bodyPr/>
          <a:lstStyle>
            <a:lvl1pPr marL="0" indent="0">
              <a:buNone/>
              <a:defRPr sz="2200"/>
            </a:lvl1pPr>
            <a:lvl2pPr marL="457200" indent="0">
              <a:buNone/>
              <a:defRPr sz="2200"/>
            </a:lvl2pPr>
            <a:lvl3pPr marL="914400" indent="0">
              <a:buNone/>
              <a:defRPr sz="2200"/>
            </a:lvl3pPr>
            <a:lvl4pPr marL="1371600" indent="0">
              <a:buNone/>
              <a:defRPr sz="2200"/>
            </a:lvl4pPr>
            <a:lvl5pPr marL="1828800" indent="0">
              <a:buNone/>
              <a:defRPr sz="2200"/>
            </a:lvl5pPr>
          </a:lstStyle>
          <a:p>
            <a:pPr lvl="0"/>
            <a:r>
              <a:rPr lang="zh-TW" altLang="en-US" dirty="0"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86E2195E-12A0-464A-B2F4-46CC44989E97}" type="slidenum">
              <a:rPr lang="en-US" altLang="zh-TW"/>
              <a:pPr/>
              <a:t>‹#›</a:t>
            </a:fld>
            <a:endParaRPr lang="en-US" altLang="zh-TW"/>
          </a:p>
        </p:txBody>
      </p:sp>
    </p:spTree>
    <p:extLst>
      <p:ext uri="{BB962C8B-B14F-4D97-AF65-F5344CB8AC3E}">
        <p14:creationId xmlns:p14="http://schemas.microsoft.com/office/powerpoint/2010/main" val="4215936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569F9EE4-A23B-488F-998D-44D1DE7727FA}" type="slidenum">
              <a:rPr lang="en-US" altLang="zh-TW"/>
              <a:pPr/>
              <a:t>‹#›</a:t>
            </a:fld>
            <a:endParaRPr lang="en-US" altLang="zh-TW"/>
          </a:p>
        </p:txBody>
      </p:sp>
    </p:spTree>
    <p:extLst>
      <p:ext uri="{BB962C8B-B14F-4D97-AF65-F5344CB8AC3E}">
        <p14:creationId xmlns:p14="http://schemas.microsoft.com/office/powerpoint/2010/main" val="2321013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3948818B-A6EF-4323-B63C-31E585E7944A}" type="slidenum">
              <a:rPr lang="en-US" altLang="zh-TW"/>
              <a:pPr/>
              <a:t>‹#›</a:t>
            </a:fld>
            <a:endParaRPr lang="en-US" altLang="zh-TW"/>
          </a:p>
        </p:txBody>
      </p:sp>
    </p:spTree>
    <p:extLst>
      <p:ext uri="{BB962C8B-B14F-4D97-AF65-F5344CB8AC3E}">
        <p14:creationId xmlns:p14="http://schemas.microsoft.com/office/powerpoint/2010/main" val="803550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fld id="{6D2B442A-DE15-45F6-A6DD-AA3E182A22F7}" type="slidenum">
              <a:rPr lang="en-US" altLang="zh-TW"/>
              <a:pPr/>
              <a:t>‹#›</a:t>
            </a:fld>
            <a:endParaRPr lang="en-US" altLang="zh-TW"/>
          </a:p>
        </p:txBody>
      </p:sp>
    </p:spTree>
    <p:extLst>
      <p:ext uri="{BB962C8B-B14F-4D97-AF65-F5344CB8AC3E}">
        <p14:creationId xmlns:p14="http://schemas.microsoft.com/office/powerpoint/2010/main" val="10227724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fld id="{1C1DB250-4B19-449D-AB0D-BF8788CD8C33}" type="slidenum">
              <a:rPr lang="en-US" altLang="zh-TW"/>
              <a:pPr/>
              <a:t>‹#›</a:t>
            </a:fld>
            <a:endParaRPr lang="en-US" altLang="zh-TW"/>
          </a:p>
        </p:txBody>
      </p:sp>
    </p:spTree>
    <p:extLst>
      <p:ext uri="{BB962C8B-B14F-4D97-AF65-F5344CB8AC3E}">
        <p14:creationId xmlns:p14="http://schemas.microsoft.com/office/powerpoint/2010/main" val="55858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70074"/>
            <a:ext cx="7772400" cy="1021556"/>
          </a:xfrm>
          <a:prstGeom prst="rect">
            <a:avLst/>
          </a:prstGeom>
        </p:spPr>
        <p:txBody>
          <a:bodyPr anchor="t"/>
          <a:lstStyle>
            <a:lvl1pPr algn="ctr">
              <a:defRPr sz="3800" b="0" cap="all">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685800" y="2586746"/>
            <a:ext cx="7772400" cy="1125140"/>
          </a:xfrm>
        </p:spPr>
        <p:txBody>
          <a:bodyPr/>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059EDFED-C99D-4025-B3A3-4B4C9D9448B5}" type="slidenum">
              <a:rPr lang="en-US" altLang="zh-TW"/>
              <a:pPr/>
              <a:t>‹#›</a:t>
            </a:fld>
            <a:endParaRPr lang="en-US" altLang="zh-TW"/>
          </a:p>
        </p:txBody>
      </p:sp>
    </p:spTree>
    <p:extLst>
      <p:ext uri="{BB962C8B-B14F-4D97-AF65-F5344CB8AC3E}">
        <p14:creationId xmlns:p14="http://schemas.microsoft.com/office/powerpoint/2010/main" val="15975562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fld id="{B8C656A1-E4AD-44D7-8A07-0342AF2A5A45}" type="slidenum">
              <a:rPr lang="en-US" altLang="zh-TW"/>
              <a:pPr/>
              <a:t>‹#›</a:t>
            </a:fld>
            <a:endParaRPr lang="en-US" altLang="zh-TW"/>
          </a:p>
        </p:txBody>
      </p:sp>
    </p:spTree>
    <p:extLst>
      <p:ext uri="{BB962C8B-B14F-4D97-AF65-F5344CB8AC3E}">
        <p14:creationId xmlns:p14="http://schemas.microsoft.com/office/powerpoint/2010/main" val="1818848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462B4104-6ABA-410B-BC3E-76BB3304C53F}" type="slidenum">
              <a:rPr lang="en-US" altLang="zh-TW"/>
              <a:pPr/>
              <a:t>‹#›</a:t>
            </a:fld>
            <a:endParaRPr lang="en-US" altLang="zh-TW"/>
          </a:p>
        </p:txBody>
      </p:sp>
    </p:spTree>
    <p:extLst>
      <p:ext uri="{BB962C8B-B14F-4D97-AF65-F5344CB8AC3E}">
        <p14:creationId xmlns:p14="http://schemas.microsoft.com/office/powerpoint/2010/main" val="269452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29EFFF60-937C-47AC-93AC-06C546F4E8D2}" type="slidenum">
              <a:rPr lang="en-US" altLang="zh-TW"/>
              <a:pPr/>
              <a:t>‹#›</a:t>
            </a:fld>
            <a:endParaRPr lang="en-US" altLang="zh-TW"/>
          </a:p>
        </p:txBody>
      </p:sp>
    </p:spTree>
    <p:extLst>
      <p:ext uri="{BB962C8B-B14F-4D97-AF65-F5344CB8AC3E}">
        <p14:creationId xmlns:p14="http://schemas.microsoft.com/office/powerpoint/2010/main" val="3800261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515E38EB-8ADE-4C4D-A0FC-63B816220056}" type="slidenum">
              <a:rPr lang="en-US" altLang="zh-TW"/>
              <a:pPr/>
              <a:t>‹#›</a:t>
            </a:fld>
            <a:endParaRPr lang="en-US" altLang="zh-TW"/>
          </a:p>
        </p:txBody>
      </p:sp>
    </p:spTree>
    <p:extLst>
      <p:ext uri="{BB962C8B-B14F-4D97-AF65-F5344CB8AC3E}">
        <p14:creationId xmlns:p14="http://schemas.microsoft.com/office/powerpoint/2010/main" val="3733607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FE108001-1EBB-4285-8933-B67864CF40BA}" type="slidenum">
              <a:rPr lang="en-US" altLang="zh-TW"/>
              <a:pPr/>
              <a:t>‹#›</a:t>
            </a:fld>
            <a:endParaRPr lang="en-US" altLang="zh-TW"/>
          </a:p>
        </p:txBody>
      </p:sp>
    </p:spTree>
    <p:extLst>
      <p:ext uri="{BB962C8B-B14F-4D97-AF65-F5344CB8AC3E}">
        <p14:creationId xmlns:p14="http://schemas.microsoft.com/office/powerpoint/2010/main" val="2735412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95486"/>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sz="half" idx="1"/>
          </p:nvPr>
        </p:nvSpPr>
        <p:spPr>
          <a:xfrm>
            <a:off x="468313" y="122158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59313" y="122158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FA8FC71F-FE24-48BC-8BAC-7B996B79DB1A}" type="slidenum">
              <a:rPr lang="en-US" altLang="zh-TW"/>
              <a:pPr/>
              <a:t>‹#›</a:t>
            </a:fld>
            <a:endParaRPr lang="en-US" altLang="zh-TW"/>
          </a:p>
        </p:txBody>
      </p:sp>
    </p:spTree>
    <p:extLst>
      <p:ext uri="{BB962C8B-B14F-4D97-AF65-F5344CB8AC3E}">
        <p14:creationId xmlns:p14="http://schemas.microsoft.com/office/powerpoint/2010/main" val="1260989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195486"/>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8"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9"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5DC4E081-9ADB-4ACA-A58A-A848A7499082}" type="slidenum">
              <a:rPr lang="en-US" altLang="zh-TW"/>
              <a:pPr/>
              <a:t>‹#›</a:t>
            </a:fld>
            <a:endParaRPr lang="en-US" altLang="zh-TW"/>
          </a:p>
        </p:txBody>
      </p:sp>
    </p:spTree>
    <p:extLst>
      <p:ext uri="{BB962C8B-B14F-4D97-AF65-F5344CB8AC3E}">
        <p14:creationId xmlns:p14="http://schemas.microsoft.com/office/powerpoint/2010/main" val="350509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195486"/>
            <a:ext cx="8229600" cy="857250"/>
          </a:xfrm>
          <a:prstGeom prst="rect">
            <a:avLst/>
          </a:prstGeom>
        </p:spPr>
        <p:txBody>
          <a:bodyPr/>
          <a:lstStyle>
            <a:lvl1pPr>
              <a:defRPr>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4"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5"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34238ED3-B73D-490A-9168-6FFC6D975CE4}" type="slidenum">
              <a:rPr lang="en-US" altLang="zh-TW"/>
              <a:pPr/>
              <a:t>‹#›</a:t>
            </a:fld>
            <a:endParaRPr lang="en-US" altLang="zh-TW"/>
          </a:p>
        </p:txBody>
      </p:sp>
    </p:spTree>
    <p:extLst>
      <p:ext uri="{BB962C8B-B14F-4D97-AF65-F5344CB8AC3E}">
        <p14:creationId xmlns:p14="http://schemas.microsoft.com/office/powerpoint/2010/main" val="118751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3"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4"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9170FC82-4F48-4F6F-BE06-1A1B56942545}" type="slidenum">
              <a:rPr lang="en-US" altLang="zh-TW"/>
              <a:pPr/>
              <a:t>‹#›</a:t>
            </a:fld>
            <a:endParaRPr lang="en-US" altLang="zh-TW"/>
          </a:p>
        </p:txBody>
      </p:sp>
    </p:spTree>
    <p:extLst>
      <p:ext uri="{BB962C8B-B14F-4D97-AF65-F5344CB8AC3E}">
        <p14:creationId xmlns:p14="http://schemas.microsoft.com/office/powerpoint/2010/main" val="25572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a:prstGeom prst="rect">
            <a:avLst/>
          </a:prstGeom>
        </p:spPr>
        <p:txBody>
          <a:bodyPr anchor="b"/>
          <a:lstStyle>
            <a:lvl1pPr algn="l">
              <a:defRPr sz="2000"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F7820C76-43D2-42DE-B354-E86AC0931B42}" type="slidenum">
              <a:rPr lang="en-US" altLang="zh-TW"/>
              <a:pPr/>
              <a:t>‹#›</a:t>
            </a:fld>
            <a:endParaRPr lang="en-US" altLang="zh-TW"/>
          </a:p>
        </p:txBody>
      </p:sp>
    </p:spTree>
    <p:extLst>
      <p:ext uri="{BB962C8B-B14F-4D97-AF65-F5344CB8AC3E}">
        <p14:creationId xmlns:p14="http://schemas.microsoft.com/office/powerpoint/2010/main" val="2545747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a:prstGeom prst="rect">
            <a:avLst/>
          </a:prstGeom>
        </p:spPr>
        <p:txBody>
          <a:bodyPr anchor="b"/>
          <a:lstStyle>
            <a:lvl1pPr algn="l">
              <a:defRPr sz="2000"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zh-TW" altLang="en-US" dirty="0"/>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a:defRPr>
                <a:latin typeface="標楷體" panose="03000509000000000000" pitchFamily="65" charset="-120"/>
                <a:ea typeface="標楷體" panose="03000509000000000000" pitchFamily="65" charset="-120"/>
              </a:defRPr>
            </a:lvl1pPr>
          </a:lstStyle>
          <a:p>
            <a:pPr>
              <a:defRPr/>
            </a:pPr>
            <a:endParaRPr lang="en-US" altLang="zh-TW"/>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a:defRPr>
                <a:latin typeface="標楷體" panose="03000509000000000000" pitchFamily="65" charset="-120"/>
                <a:ea typeface="標楷體" panose="03000509000000000000" pitchFamily="65" charset="-120"/>
              </a:defRPr>
            </a:lvl1pPr>
          </a:lstStyle>
          <a:p>
            <a:fld id="{FB66EBFD-0AF8-4450-AD4B-41E85D49CF2B}" type="slidenum">
              <a:rPr lang="en-US" altLang="zh-TW"/>
              <a:pPr/>
              <a:t>‹#›</a:t>
            </a:fld>
            <a:endParaRPr lang="en-US" altLang="zh-TW"/>
          </a:p>
        </p:txBody>
      </p:sp>
    </p:spTree>
    <p:extLst>
      <p:ext uri="{BB962C8B-B14F-4D97-AF65-F5344CB8AC3E}">
        <p14:creationId xmlns:p14="http://schemas.microsoft.com/office/powerpoint/2010/main" val="326648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68313" y="1222375"/>
            <a:ext cx="82296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pic>
        <p:nvPicPr>
          <p:cNvPr id="1027" name="圖片 2"/>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588"/>
            <a:ext cx="91440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49" r:id="rId12"/>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新細明體" charset="-120"/>
        </a:defRPr>
      </a:lvl2pPr>
      <a:lvl3pPr algn="ctr" rtl="0" eaLnBrk="0" fontAlgn="base" hangingPunct="0">
        <a:spcBef>
          <a:spcPct val="0"/>
        </a:spcBef>
        <a:spcAft>
          <a:spcPct val="0"/>
        </a:spcAft>
        <a:defRPr kumimoji="1" sz="4400">
          <a:solidFill>
            <a:schemeClr val="tx2"/>
          </a:solidFill>
          <a:latin typeface="Arial" charset="0"/>
          <a:ea typeface="新細明體" charset="-120"/>
        </a:defRPr>
      </a:lvl3pPr>
      <a:lvl4pPr algn="ctr" rtl="0" eaLnBrk="0" fontAlgn="base" hangingPunct="0">
        <a:spcBef>
          <a:spcPct val="0"/>
        </a:spcBef>
        <a:spcAft>
          <a:spcPct val="0"/>
        </a:spcAft>
        <a:defRPr kumimoji="1" sz="4400">
          <a:solidFill>
            <a:schemeClr val="tx2"/>
          </a:solidFill>
          <a:latin typeface="Arial" charset="0"/>
          <a:ea typeface="新細明體" charset="-120"/>
        </a:defRPr>
      </a:lvl4pPr>
      <a:lvl5pPr algn="ctr" rtl="0" eaLnBrk="0" fontAlgn="base" hangingPunct="0">
        <a:spcBef>
          <a:spcPct val="0"/>
        </a:spcBef>
        <a:spcAft>
          <a:spcPct val="0"/>
        </a:spcAft>
        <a:defRPr kumimoji="1" sz="4400">
          <a:solidFill>
            <a:schemeClr val="tx2"/>
          </a:solidFill>
          <a:latin typeface="Arial" charset="0"/>
          <a:ea typeface="新細明體" charset="-120"/>
        </a:defRPr>
      </a:lvl5pPr>
      <a:lvl6pPr marL="457200" algn="ctr" rtl="0" fontAlgn="base">
        <a:spcBef>
          <a:spcPct val="0"/>
        </a:spcBef>
        <a:spcAft>
          <a:spcPct val="0"/>
        </a:spcAft>
        <a:defRPr kumimoji="1" sz="4400">
          <a:solidFill>
            <a:schemeClr val="tx2"/>
          </a:solidFill>
          <a:latin typeface="Arial" charset="0"/>
          <a:ea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06375"/>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2051" name="Rectangle 3"/>
          <p:cNvSpPr>
            <a:spLocks noGrp="1" noChangeArrowheads="1"/>
          </p:cNvSpPr>
          <p:nvPr>
            <p:ph type="body" idx="1"/>
          </p:nvPr>
        </p:nvSpPr>
        <p:spPr bwMode="auto">
          <a:xfrm>
            <a:off x="457200" y="1200150"/>
            <a:ext cx="82296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076" name="Rectangle 4"/>
          <p:cNvSpPr>
            <a:spLocks noGrp="1" noChangeArrowheads="1"/>
          </p:cNvSpPr>
          <p:nvPr>
            <p:ph type="dt" sz="half" idx="2"/>
          </p:nvPr>
        </p:nvSpPr>
        <p:spPr bwMode="auto">
          <a:xfrm>
            <a:off x="457200" y="4684713"/>
            <a:ext cx="2133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標楷體" panose="03000509000000000000" pitchFamily="65" charset="-120"/>
                <a:ea typeface="標楷體" panose="03000509000000000000" pitchFamily="65" charset="-120"/>
              </a:defRPr>
            </a:lvl1pPr>
          </a:lstStyle>
          <a:p>
            <a:pPr>
              <a:defRPr/>
            </a:pPr>
            <a:endParaRPr lang="en-US" altLang="zh-TW"/>
          </a:p>
        </p:txBody>
      </p:sp>
      <p:sp>
        <p:nvSpPr>
          <p:cNvPr id="3077" name="Rectangle 5"/>
          <p:cNvSpPr>
            <a:spLocks noGrp="1" noChangeArrowheads="1"/>
          </p:cNvSpPr>
          <p:nvPr>
            <p:ph type="ftr" sz="quarter" idx="3"/>
          </p:nvPr>
        </p:nvSpPr>
        <p:spPr bwMode="auto">
          <a:xfrm>
            <a:off x="3124200" y="4684713"/>
            <a:ext cx="2895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標楷體" panose="03000509000000000000" pitchFamily="65" charset="-120"/>
                <a:ea typeface="標楷體" panose="03000509000000000000" pitchFamily="65" charset="-120"/>
              </a:defRPr>
            </a:lvl1pPr>
          </a:lstStyle>
          <a:p>
            <a:pPr>
              <a:defRPr/>
            </a:pPr>
            <a:endParaRPr lang="en-US" altLang="zh-TW"/>
          </a:p>
        </p:txBody>
      </p:sp>
      <p:sp>
        <p:nvSpPr>
          <p:cNvPr id="3078" name="Rectangle 6"/>
          <p:cNvSpPr>
            <a:spLocks noGrp="1" noChangeArrowheads="1"/>
          </p:cNvSpPr>
          <p:nvPr>
            <p:ph type="sldNum" sz="quarter" idx="4"/>
          </p:nvPr>
        </p:nvSpPr>
        <p:spPr bwMode="auto">
          <a:xfrm>
            <a:off x="6553200" y="4684713"/>
            <a:ext cx="2133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標楷體" panose="03000509000000000000" pitchFamily="65" charset="-120"/>
                <a:ea typeface="標楷體" panose="03000509000000000000" pitchFamily="65" charset="-120"/>
              </a:defRPr>
            </a:lvl1pPr>
          </a:lstStyle>
          <a:p>
            <a:fld id="{E99E20BC-FF2A-4762-991F-1AC165FE501E}" type="slidenum">
              <a:rPr lang="en-US" altLang="zh-TW"/>
              <a:pPr/>
              <a:t>‹#›</a:t>
            </a:fld>
            <a:endParaRPr lang="en-US" altLang="zh-TW"/>
          </a:p>
        </p:txBody>
      </p:sp>
      <p:pic>
        <p:nvPicPr>
          <p:cNvPr id="2055" name="圖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175" y="0"/>
            <a:ext cx="9147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50" r:id="rId1"/>
    <p:sldLayoutId id="2147485251" r:id="rId2"/>
    <p:sldLayoutId id="2147485252" r:id="rId3"/>
    <p:sldLayoutId id="2147485253" r:id="rId4"/>
    <p:sldLayoutId id="2147485254" r:id="rId5"/>
    <p:sldLayoutId id="2147485255" r:id="rId6"/>
    <p:sldLayoutId id="2147485256" r:id="rId7"/>
    <p:sldLayoutId id="2147485257" r:id="rId8"/>
    <p:sldLayoutId id="2147485258" r:id="rId9"/>
    <p:sldLayoutId id="2147485259" r:id="rId10"/>
    <p:sldLayoutId id="2147485260" r:id="rId11"/>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標楷體" panose="03000509000000000000" pitchFamily="65" charset="-120"/>
          <a:ea typeface="標楷體" panose="03000509000000000000" pitchFamily="65" charset="-120"/>
          <a:cs typeface="+mj-cs"/>
        </a:defRPr>
      </a:lvl1pPr>
      <a:lvl2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2pPr>
      <a:lvl3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3pPr>
      <a:lvl4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4pPr>
      <a:lvl5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Arial" charset="0"/>
          <a:ea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06375"/>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Rectangle 3"/>
          <p:cNvSpPr>
            <a:spLocks noGrp="1" noChangeArrowheads="1"/>
          </p:cNvSpPr>
          <p:nvPr>
            <p:ph type="body" idx="1"/>
          </p:nvPr>
        </p:nvSpPr>
        <p:spPr bwMode="auto">
          <a:xfrm>
            <a:off x="457200" y="1200150"/>
            <a:ext cx="82296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100" name="Rectangle 4"/>
          <p:cNvSpPr>
            <a:spLocks noGrp="1" noChangeArrowheads="1"/>
          </p:cNvSpPr>
          <p:nvPr>
            <p:ph type="dt" sz="half" idx="2"/>
          </p:nvPr>
        </p:nvSpPr>
        <p:spPr bwMode="auto">
          <a:xfrm>
            <a:off x="457200" y="4684713"/>
            <a:ext cx="2133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標楷體" panose="03000509000000000000" pitchFamily="65" charset="-120"/>
                <a:ea typeface="標楷體" panose="03000509000000000000" pitchFamily="65" charset="-120"/>
              </a:defRPr>
            </a:lvl1pPr>
          </a:lstStyle>
          <a:p>
            <a:pPr>
              <a:defRPr/>
            </a:pPr>
            <a:endParaRPr lang="en-US" altLang="zh-TW"/>
          </a:p>
        </p:txBody>
      </p:sp>
      <p:sp>
        <p:nvSpPr>
          <p:cNvPr id="4101" name="Rectangle 5"/>
          <p:cNvSpPr>
            <a:spLocks noGrp="1" noChangeArrowheads="1"/>
          </p:cNvSpPr>
          <p:nvPr>
            <p:ph type="ftr" sz="quarter" idx="3"/>
          </p:nvPr>
        </p:nvSpPr>
        <p:spPr bwMode="auto">
          <a:xfrm>
            <a:off x="3124200" y="4684713"/>
            <a:ext cx="2895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標楷體" panose="03000509000000000000" pitchFamily="65" charset="-120"/>
                <a:ea typeface="標楷體" panose="03000509000000000000" pitchFamily="65" charset="-120"/>
              </a:defRPr>
            </a:lvl1pPr>
          </a:lstStyle>
          <a:p>
            <a:pPr>
              <a:defRPr/>
            </a:pPr>
            <a:endParaRPr lang="en-US" altLang="zh-TW"/>
          </a:p>
        </p:txBody>
      </p:sp>
      <p:sp>
        <p:nvSpPr>
          <p:cNvPr id="4102" name="Rectangle 6"/>
          <p:cNvSpPr>
            <a:spLocks noGrp="1" noChangeArrowheads="1"/>
          </p:cNvSpPr>
          <p:nvPr>
            <p:ph type="sldNum" sz="quarter" idx="4"/>
          </p:nvPr>
        </p:nvSpPr>
        <p:spPr bwMode="auto">
          <a:xfrm>
            <a:off x="6553200" y="4684713"/>
            <a:ext cx="2133600"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標楷體" panose="03000509000000000000" pitchFamily="65" charset="-120"/>
                <a:ea typeface="標楷體" panose="03000509000000000000" pitchFamily="65" charset="-120"/>
              </a:defRPr>
            </a:lvl1pPr>
          </a:lstStyle>
          <a:p>
            <a:fld id="{97DFB127-B6CD-4035-B646-25D909823EF9}" type="slidenum">
              <a:rPr lang="en-US" altLang="zh-TW"/>
              <a:pPr/>
              <a:t>‹#›</a:t>
            </a:fld>
            <a:endParaRPr lang="en-US" altLang="zh-TW"/>
          </a:p>
        </p:txBody>
      </p:sp>
      <p:pic>
        <p:nvPicPr>
          <p:cNvPr id="3079" name="圖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Lst>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標楷體" panose="03000509000000000000" pitchFamily="65" charset="-120"/>
          <a:ea typeface="標楷體" panose="03000509000000000000" pitchFamily="65" charset="-120"/>
          <a:cs typeface="+mj-cs"/>
        </a:defRPr>
      </a:lvl1pPr>
      <a:lvl2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2pPr>
      <a:lvl3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3pPr>
      <a:lvl4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4pPr>
      <a:lvl5pPr algn="ctr" rtl="0" eaLnBrk="0" fontAlgn="base" hangingPunct="0">
        <a:spcBef>
          <a:spcPct val="0"/>
        </a:spcBef>
        <a:spcAft>
          <a:spcPct val="0"/>
        </a:spcAft>
        <a:defRPr kumimoji="1" sz="4400">
          <a:solidFill>
            <a:schemeClr val="tx2"/>
          </a:solidFill>
          <a:latin typeface="標楷體" pitchFamily="65" charset="-120"/>
          <a:ea typeface="標楷體" pitchFamily="65" charset="-120"/>
        </a:defRPr>
      </a:lvl5pPr>
      <a:lvl6pPr marL="457200" algn="ctr" rtl="0" fontAlgn="base">
        <a:spcBef>
          <a:spcPct val="0"/>
        </a:spcBef>
        <a:spcAft>
          <a:spcPct val="0"/>
        </a:spcAft>
        <a:defRPr kumimoji="1" sz="4400">
          <a:solidFill>
            <a:schemeClr val="tx2"/>
          </a:solidFill>
          <a:latin typeface="Arial" charset="0"/>
          <a:ea typeface="新細明體" charset="-120"/>
        </a:defRPr>
      </a:lvl6pPr>
      <a:lvl7pPr marL="914400" algn="ctr" rtl="0" fontAlgn="base">
        <a:spcBef>
          <a:spcPct val="0"/>
        </a:spcBef>
        <a:spcAft>
          <a:spcPct val="0"/>
        </a:spcAft>
        <a:defRPr kumimoji="1" sz="4400">
          <a:solidFill>
            <a:schemeClr val="tx2"/>
          </a:solidFill>
          <a:latin typeface="Arial" charset="0"/>
          <a:ea typeface="新細明體" charset="-120"/>
        </a:defRPr>
      </a:lvl7pPr>
      <a:lvl8pPr marL="1371600" algn="ctr" rtl="0" fontAlgn="base">
        <a:spcBef>
          <a:spcPct val="0"/>
        </a:spcBef>
        <a:spcAft>
          <a:spcPct val="0"/>
        </a:spcAft>
        <a:defRPr kumimoji="1" sz="4400">
          <a:solidFill>
            <a:schemeClr val="tx2"/>
          </a:solidFill>
          <a:latin typeface="Arial" charset="0"/>
          <a:ea typeface="新細明體" charset="-120"/>
        </a:defRPr>
      </a:lvl8pPr>
      <a:lvl9pPr marL="1828800" algn="ctr" rtl="0" fontAlgn="base">
        <a:spcBef>
          <a:spcPct val="0"/>
        </a:spcBef>
        <a:spcAft>
          <a:spcPct val="0"/>
        </a:spcAft>
        <a:defRPr kumimoji="1" sz="4400">
          <a:solidFill>
            <a:schemeClr val="tx2"/>
          </a:solidFill>
          <a:latin typeface="Arial" charset="0"/>
          <a:ea typeface="新細明體"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5.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22313" y="469900"/>
            <a:ext cx="7772400" cy="1022350"/>
          </a:xfrm>
        </p:spPr>
        <p:txBody>
          <a:bodyPr/>
          <a:lstStyle/>
          <a:p>
            <a:pPr>
              <a:defRPr/>
            </a:pPr>
            <a:r>
              <a:rPr lang="en-US" altLang="zh-TW" dirty="0">
                <a:solidFill>
                  <a:schemeClr val="bg1"/>
                </a:solidFill>
              </a:rPr>
              <a:t>Chapter 01</a:t>
            </a:r>
            <a:r>
              <a:rPr lang="zh-TW" altLang="en-US" dirty="0">
                <a:solidFill>
                  <a:schemeClr val="bg1"/>
                </a:solidFill>
              </a:rPr>
              <a:t>　緒論</a:t>
            </a:r>
          </a:p>
        </p:txBody>
      </p:sp>
      <p:sp>
        <p:nvSpPr>
          <p:cNvPr id="3" name="文字版面配置區 2"/>
          <p:cNvSpPr>
            <a:spLocks noGrp="1"/>
          </p:cNvSpPr>
          <p:nvPr>
            <p:ph type="body"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 </a:t>
            </a:r>
            <a:r>
              <a:rPr lang="zh-TW" altLang="en-US" dirty="0"/>
              <a:t>什麼是人工智慧</a:t>
            </a:r>
          </a:p>
        </p:txBody>
      </p:sp>
      <p:sp>
        <p:nvSpPr>
          <p:cNvPr id="3" name="內容版面配置區 2"/>
          <p:cNvSpPr>
            <a:spLocks noGrp="1"/>
          </p:cNvSpPr>
          <p:nvPr>
            <p:ph idx="1"/>
          </p:nvPr>
        </p:nvSpPr>
        <p:spPr/>
        <p:txBody>
          <a:bodyPr/>
          <a:lstStyle/>
          <a:p>
            <a:r>
              <a:rPr lang="zh-TW" altLang="en-US" b="1" dirty="0"/>
              <a:t>自我測試</a:t>
            </a:r>
          </a:p>
          <a:p>
            <a:r>
              <a:rPr lang="zh-TW" altLang="en-US" dirty="0" smtClean="0"/>
              <a:t>＿＿</a:t>
            </a:r>
            <a:r>
              <a:rPr lang="en-US" altLang="zh-TW" dirty="0" smtClean="0"/>
              <a:t>1</a:t>
            </a:r>
            <a:r>
              <a:rPr lang="en-US" altLang="zh-TW" dirty="0"/>
              <a:t>. </a:t>
            </a:r>
            <a:r>
              <a:rPr lang="zh-TW" altLang="en-US" dirty="0"/>
              <a:t>作為電腦科學的一個分支，人工智慧的英文縮寫</a:t>
            </a:r>
            <a:r>
              <a:rPr lang="zh-TW" altLang="en-US" dirty="0" smtClean="0"/>
              <a:t>是＿＿。</a:t>
            </a:r>
            <a:endParaRPr lang="zh-TW" altLang="en-US" dirty="0"/>
          </a:p>
          <a:p>
            <a:pPr indent="576263"/>
            <a:r>
              <a:rPr lang="pt-BR" altLang="zh-TW" dirty="0"/>
              <a:t>(A) CPU</a:t>
            </a:r>
            <a:r>
              <a:rPr lang="zh-TW" altLang="pt-BR" dirty="0"/>
              <a:t>　</a:t>
            </a:r>
            <a:r>
              <a:rPr lang="pt-BR" altLang="zh-TW" dirty="0"/>
              <a:t>(B) AI</a:t>
            </a:r>
            <a:r>
              <a:rPr lang="zh-TW" altLang="pt-BR" dirty="0"/>
              <a:t>　</a:t>
            </a:r>
            <a:r>
              <a:rPr lang="pt-BR" altLang="zh-TW" dirty="0"/>
              <a:t>(C) BI</a:t>
            </a:r>
            <a:r>
              <a:rPr lang="zh-TW" altLang="pt-BR" dirty="0"/>
              <a:t>　</a:t>
            </a:r>
            <a:r>
              <a:rPr lang="pt-BR" altLang="zh-TW" dirty="0"/>
              <a:t>(D) DI</a:t>
            </a:r>
            <a:r>
              <a:rPr lang="zh-TW" altLang="pt-BR" dirty="0" smtClean="0"/>
              <a:t>。</a:t>
            </a:r>
          </a:p>
          <a:p>
            <a:pPr marL="1127125" indent="-1127125"/>
            <a:r>
              <a:rPr lang="zh-TW" altLang="en-US" dirty="0" smtClean="0"/>
              <a:t>＿＿</a:t>
            </a:r>
            <a:r>
              <a:rPr lang="en-US" altLang="zh-TW" dirty="0" smtClean="0"/>
              <a:t>2</a:t>
            </a:r>
            <a:r>
              <a:rPr lang="en-US" altLang="zh-TW" dirty="0"/>
              <a:t>. </a:t>
            </a:r>
            <a:r>
              <a:rPr lang="zh-TW" altLang="en-US" dirty="0"/>
              <a:t>人工智慧是研究、開發用於模擬、延伸和擴展人的智慧的理論、</a:t>
            </a:r>
            <a:r>
              <a:rPr lang="zh-TW" altLang="en-US" dirty="0" smtClean="0"/>
              <a:t>方法</a:t>
            </a:r>
            <a:r>
              <a:rPr lang="zh-TW" altLang="en-US" dirty="0"/>
              <a:t>、技術及應用系統的一門交叉科學。人工智慧是一門極富挑戰性</a:t>
            </a:r>
            <a:r>
              <a:rPr lang="zh-TW" altLang="en-US" dirty="0" smtClean="0"/>
              <a:t>的技術</a:t>
            </a:r>
            <a:r>
              <a:rPr lang="zh-TW" altLang="en-US" dirty="0"/>
              <a:t>科學。</a:t>
            </a:r>
          </a:p>
          <a:p>
            <a:pPr indent="563563"/>
            <a:r>
              <a:rPr lang="en-US" altLang="zh-TW" dirty="0" smtClean="0"/>
              <a:t>(A) </a:t>
            </a:r>
            <a:r>
              <a:rPr lang="zh-TW" altLang="en-US" dirty="0" smtClean="0"/>
              <a:t>研究</a:t>
            </a:r>
            <a:r>
              <a:rPr lang="zh-TW" altLang="en-US" dirty="0"/>
              <a:t>型　</a:t>
            </a:r>
            <a:r>
              <a:rPr lang="en-US" altLang="zh-TW" dirty="0"/>
              <a:t>(B) </a:t>
            </a:r>
            <a:r>
              <a:rPr lang="zh-TW" altLang="en-US" dirty="0"/>
              <a:t>自然型與社會型　</a:t>
            </a:r>
            <a:endParaRPr lang="en-US" altLang="zh-TW" dirty="0" smtClean="0"/>
          </a:p>
          <a:p>
            <a:pPr indent="563563"/>
            <a:r>
              <a:rPr lang="en-US" altLang="zh-TW" dirty="0" smtClean="0"/>
              <a:t>(</a:t>
            </a:r>
            <a:r>
              <a:rPr lang="en-US" altLang="zh-TW" dirty="0"/>
              <a:t>C) </a:t>
            </a:r>
            <a:r>
              <a:rPr lang="zh-TW" altLang="en-US" dirty="0"/>
              <a:t>應用型　</a:t>
            </a:r>
            <a:r>
              <a:rPr lang="en-US" altLang="zh-TW" dirty="0"/>
              <a:t>(D) </a:t>
            </a:r>
            <a:r>
              <a:rPr lang="zh-TW" altLang="en-US" dirty="0"/>
              <a:t>研究型與應用型。</a:t>
            </a:r>
          </a:p>
        </p:txBody>
      </p:sp>
      <p:sp>
        <p:nvSpPr>
          <p:cNvPr id="4" name="矩形 3"/>
          <p:cNvSpPr/>
          <p:nvPr/>
        </p:nvSpPr>
        <p:spPr>
          <a:xfrm>
            <a:off x="684554" y="1335088"/>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B</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684554" y="2108420"/>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D</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3120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3555" name="內容版面配置區 1"/>
          <p:cNvSpPr>
            <a:spLocks noGrp="1"/>
          </p:cNvSpPr>
          <p:nvPr>
            <p:ph idx="1"/>
          </p:nvPr>
        </p:nvSpPr>
        <p:spPr>
          <a:xfrm>
            <a:off x="457200" y="915988"/>
            <a:ext cx="8435975" cy="3394075"/>
          </a:xfrm>
        </p:spPr>
        <p:txBody>
          <a:bodyPr/>
          <a:lstStyle/>
          <a:p>
            <a:r>
              <a:rPr lang="zh-TW" altLang="en-US" smtClean="0"/>
              <a:t>一、人工智慧定義</a:t>
            </a:r>
          </a:p>
          <a:p>
            <a:r>
              <a:rPr lang="zh-TW" altLang="en-US" smtClean="0"/>
              <a:t>　　人工智慧</a:t>
            </a:r>
            <a:r>
              <a:rPr lang="en-US" altLang="zh-TW" smtClean="0"/>
              <a:t>AI </a:t>
            </a:r>
            <a:r>
              <a:rPr lang="zh-TW" altLang="en-US" smtClean="0"/>
              <a:t>的定義可以分為兩部分，即「人工」和「智慧」。</a:t>
            </a:r>
          </a:p>
          <a:p>
            <a:r>
              <a:rPr lang="zh-TW" altLang="en-US" smtClean="0"/>
              <a:t>　　人工</a:t>
            </a:r>
            <a:r>
              <a:rPr lang="en-US" altLang="zh-TW" b="1" smtClean="0"/>
              <a:t>(artificial) </a:t>
            </a:r>
            <a:r>
              <a:rPr lang="zh-TW" altLang="en-US" smtClean="0"/>
              <a:t>是指人力所能創作製造的程度，或者人自身的智慧程度可以創造人工智慧的成效等等。</a:t>
            </a:r>
          </a:p>
          <a:p>
            <a:r>
              <a:rPr lang="zh-TW" altLang="en-US" smtClean="0"/>
              <a:t>　　智慧</a:t>
            </a:r>
            <a:r>
              <a:rPr lang="en-US" altLang="zh-TW" b="1" smtClean="0"/>
              <a:t>(intelligence) </a:t>
            </a:r>
            <a:r>
              <a:rPr lang="zh-TW" altLang="en-US" smtClean="0"/>
              <a:t>涉及到諸如意識、自我、思維（包括無意識的思維）等等問題。事實上，人類對自身智慧的理解，對構成人的智慧的必要元素也瞭解有限，很難準確定義出什麼是「人工」製造的「智慧」。因此，人工智慧的研究往往涉及對人的智慧本身的研究，其他關於動物或其它人造系統的智慧也普遍被認為是人工智慧相關的研究課題。</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4579" name="內容版面配置區 1"/>
          <p:cNvSpPr>
            <a:spLocks noGrp="1"/>
          </p:cNvSpPr>
          <p:nvPr>
            <p:ph idx="1"/>
          </p:nvPr>
        </p:nvSpPr>
        <p:spPr>
          <a:xfrm>
            <a:off x="457200" y="3363913"/>
            <a:ext cx="8229600" cy="946150"/>
          </a:xfrm>
        </p:spPr>
        <p:txBody>
          <a:bodyPr/>
          <a:lstStyle/>
          <a:p>
            <a:r>
              <a:rPr lang="zh-TW" altLang="en-US" smtClean="0"/>
              <a:t>　　</a:t>
            </a:r>
            <a:r>
              <a:rPr lang="zh-TW" altLang="en-US" u="sng" smtClean="0"/>
              <a:t>溫斯頓</a:t>
            </a:r>
            <a:r>
              <a:rPr lang="zh-TW" altLang="en-US" smtClean="0"/>
              <a:t> </a:t>
            </a:r>
            <a:r>
              <a:rPr lang="en-US" altLang="zh-TW" smtClean="0"/>
              <a:t>(Winston) </a:t>
            </a:r>
            <a:r>
              <a:rPr lang="zh-TW" altLang="en-US" smtClean="0"/>
              <a:t>教授曾對人工智慧下了這樣一個定義：「人工智慧</a:t>
            </a:r>
            <a:r>
              <a:rPr lang="en-US" altLang="zh-TW" smtClean="0"/>
              <a:t>AI</a:t>
            </a:r>
            <a:r>
              <a:rPr lang="zh-TW" altLang="en-US" smtClean="0"/>
              <a:t>就是研究如何使電腦去做過去只有人才能做的智慧工作。」這個說法反映了人工智慧</a:t>
            </a:r>
            <a:r>
              <a:rPr lang="en-US" altLang="zh-TW" smtClean="0"/>
              <a:t>AI </a:t>
            </a:r>
            <a:r>
              <a:rPr lang="zh-TW" altLang="en-US" smtClean="0"/>
              <a:t>學科的基本思想和基本內容。</a:t>
            </a:r>
          </a:p>
        </p:txBody>
      </p:sp>
      <p:pic>
        <p:nvPicPr>
          <p:cNvPr id="2458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8875" y="842963"/>
            <a:ext cx="4286250" cy="2465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3"/>
          <p:cNvSpPr>
            <a:spLocks noGrp="1"/>
          </p:cNvSpPr>
          <p:nvPr>
            <p:ph type="title"/>
          </p:nvPr>
        </p:nvSpPr>
        <p:spPr>
          <a:xfrm>
            <a:off x="457200" y="50800"/>
            <a:ext cx="8229600" cy="857250"/>
          </a:xfrm>
        </p:spPr>
        <p:txBody>
          <a:bodyPr/>
          <a:lstStyle/>
          <a:p>
            <a:r>
              <a:rPr lang="en-US" altLang="zh-TW" dirty="0" smtClean="0"/>
              <a:t>1-1 </a:t>
            </a:r>
            <a:r>
              <a:rPr lang="zh-TW" altLang="en-US" dirty="0" smtClean="0"/>
              <a:t>什麼是人工智慧</a:t>
            </a:r>
            <a:endParaRPr lang="zh-TW" altLang="en-US" dirty="0" smtClean="0">
              <a:solidFill>
                <a:schemeClr val="tx1"/>
              </a:solidFill>
            </a:endParaRPr>
          </a:p>
        </p:txBody>
      </p:sp>
      <p:sp>
        <p:nvSpPr>
          <p:cNvPr id="25603" name="內容版面配置區 1"/>
          <p:cNvSpPr>
            <a:spLocks noGrp="1"/>
          </p:cNvSpPr>
          <p:nvPr>
            <p:ph idx="1"/>
          </p:nvPr>
        </p:nvSpPr>
        <p:spPr>
          <a:xfrm>
            <a:off x="457200" y="1779588"/>
            <a:ext cx="8229600" cy="2386012"/>
          </a:xfrm>
        </p:spPr>
        <p:txBody>
          <a:bodyPr/>
          <a:lstStyle/>
          <a:p>
            <a:r>
              <a:rPr lang="zh-TW" altLang="en-US" smtClean="0"/>
              <a:t>　　</a:t>
            </a:r>
            <a:r>
              <a:rPr lang="en-US" altLang="zh-TW" smtClean="0"/>
              <a:t>20 </a:t>
            </a:r>
            <a:r>
              <a:rPr lang="zh-TW" altLang="en-US" smtClean="0"/>
              <a:t>世紀七十年代以來人工智慧被稱為世界三大尖端技術之一，也被認為是</a:t>
            </a:r>
            <a:r>
              <a:rPr lang="en-US" altLang="zh-TW" smtClean="0"/>
              <a:t>21 </a:t>
            </a:r>
            <a:r>
              <a:rPr lang="zh-TW" altLang="en-US" smtClean="0"/>
              <a:t>世紀三大尖端技術之一。近三十年來</a:t>
            </a:r>
            <a:r>
              <a:rPr lang="en-US" altLang="zh-TW" smtClean="0"/>
              <a:t>AI </a:t>
            </a:r>
            <a:r>
              <a:rPr lang="zh-TW" altLang="en-US" smtClean="0"/>
              <a:t>獲得了迅速的發展，在很多學科領域都獲得了廣泛應用，並取得了豐碩的成果。人工智慧</a:t>
            </a:r>
            <a:r>
              <a:rPr lang="en-US" altLang="zh-TW" smtClean="0"/>
              <a:t>AI </a:t>
            </a:r>
            <a:r>
              <a:rPr lang="zh-TW" altLang="en-US" smtClean="0"/>
              <a:t>已逐步成為一個獨立的學科分支，無論在理論和實踐上都已自成系統。人工智慧與思維科學的關係是實踐和理論的關係，它是思維科學技術應用層次的一個分支。</a:t>
            </a:r>
          </a:p>
        </p:txBody>
      </p:sp>
      <p:pic>
        <p:nvPicPr>
          <p:cNvPr id="2560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950" y="915988"/>
            <a:ext cx="6896100" cy="90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413" y="3867150"/>
            <a:ext cx="6888162" cy="120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 </a:t>
            </a:r>
            <a:r>
              <a:rPr lang="zh-TW" altLang="en-US" dirty="0"/>
              <a:t>什麼是人工智慧</a:t>
            </a:r>
          </a:p>
        </p:txBody>
      </p:sp>
      <p:sp>
        <p:nvSpPr>
          <p:cNvPr id="3" name="內容版面配置區 2"/>
          <p:cNvSpPr>
            <a:spLocks noGrp="1"/>
          </p:cNvSpPr>
          <p:nvPr>
            <p:ph idx="1"/>
          </p:nvPr>
        </p:nvSpPr>
        <p:spPr/>
        <p:txBody>
          <a:bodyPr/>
          <a:lstStyle/>
          <a:p>
            <a:r>
              <a:rPr lang="zh-TW" altLang="en-US" b="1" dirty="0"/>
              <a:t>自我測試</a:t>
            </a:r>
          </a:p>
          <a:p>
            <a:pPr marL="989013" indent="-989013"/>
            <a:r>
              <a:rPr lang="zh-TW" altLang="en-US" dirty="0" smtClean="0"/>
              <a:t>＿＿</a:t>
            </a:r>
            <a:r>
              <a:rPr lang="en-US" altLang="zh-TW" dirty="0" smtClean="0"/>
              <a:t>1</a:t>
            </a:r>
            <a:r>
              <a:rPr lang="en-US" altLang="zh-TW" dirty="0"/>
              <a:t>. </a:t>
            </a:r>
            <a:r>
              <a:rPr lang="zh-TW" altLang="en-US" dirty="0"/>
              <a:t>人工智慧定義中的「智慧」，涉及到</a:t>
            </a:r>
            <a:r>
              <a:rPr lang="zh-TW" altLang="en-US" dirty="0" smtClean="0"/>
              <a:t>諸如</a:t>
            </a:r>
            <a:r>
              <a:rPr lang="zh-TW" altLang="en-US" dirty="0"/>
              <a:t>＿＿＿＿</a:t>
            </a:r>
            <a:r>
              <a:rPr lang="zh-TW" altLang="en-US" dirty="0" smtClean="0"/>
              <a:t>等</a:t>
            </a:r>
            <a:r>
              <a:rPr lang="zh-TW" altLang="en-US" dirty="0"/>
              <a:t>問題。（複選）</a:t>
            </a:r>
          </a:p>
          <a:p>
            <a:pPr indent="538163"/>
            <a:r>
              <a:rPr lang="en-US" altLang="zh-TW" dirty="0" smtClean="0"/>
              <a:t>(A) </a:t>
            </a:r>
            <a:r>
              <a:rPr lang="zh-TW" altLang="en-US" dirty="0" smtClean="0"/>
              <a:t>論證</a:t>
            </a:r>
            <a:r>
              <a:rPr lang="zh-TW" altLang="en-US" dirty="0"/>
              <a:t>　</a:t>
            </a:r>
            <a:r>
              <a:rPr lang="en-US" altLang="zh-TW" dirty="0"/>
              <a:t>(B) </a:t>
            </a:r>
            <a:r>
              <a:rPr lang="zh-TW" altLang="en-US" dirty="0"/>
              <a:t>意識　</a:t>
            </a:r>
            <a:r>
              <a:rPr lang="en-US" altLang="zh-TW" dirty="0"/>
              <a:t>(C) </a:t>
            </a:r>
            <a:r>
              <a:rPr lang="zh-TW" altLang="en-US" dirty="0"/>
              <a:t>自我　</a:t>
            </a:r>
            <a:r>
              <a:rPr lang="en-US" altLang="zh-TW" dirty="0"/>
              <a:t>(D) </a:t>
            </a:r>
            <a:r>
              <a:rPr lang="zh-TW" altLang="en-US" dirty="0"/>
              <a:t>思維</a:t>
            </a:r>
            <a:r>
              <a:rPr lang="zh-TW" altLang="en-US" dirty="0" smtClean="0"/>
              <a:t>。</a:t>
            </a:r>
            <a:endParaRPr lang="en-US" altLang="zh-TW" dirty="0"/>
          </a:p>
          <a:p>
            <a:pPr marL="989013" indent="-989013"/>
            <a:r>
              <a:rPr lang="zh-TW" altLang="en-US" dirty="0" smtClean="0"/>
              <a:t>＿＿</a:t>
            </a:r>
            <a:r>
              <a:rPr lang="en-US" altLang="zh-TW" dirty="0" smtClean="0"/>
              <a:t>2</a:t>
            </a:r>
            <a:r>
              <a:rPr lang="en-US" altLang="zh-TW" dirty="0"/>
              <a:t>. </a:t>
            </a:r>
            <a:r>
              <a:rPr lang="zh-TW" altLang="en-US" dirty="0"/>
              <a:t>人工智慧經常被稱為世界三大尖端技術之一，下列說法中錯誤</a:t>
            </a:r>
            <a:r>
              <a:rPr lang="zh-TW" altLang="en-US" dirty="0" smtClean="0"/>
              <a:t>的是＿＿＿＿。</a:t>
            </a:r>
            <a:endParaRPr lang="zh-TW" altLang="en-US" dirty="0"/>
          </a:p>
          <a:p>
            <a:pPr marL="1077913" indent="-539750"/>
            <a:r>
              <a:rPr lang="en-US" altLang="zh-TW" dirty="0"/>
              <a:t>(A) </a:t>
            </a:r>
            <a:r>
              <a:rPr lang="zh-TW" altLang="en-US" dirty="0"/>
              <a:t>空間技術、能源技術、人工智慧</a:t>
            </a:r>
          </a:p>
          <a:p>
            <a:pPr marL="1077913" indent="-539750"/>
            <a:r>
              <a:rPr lang="en-US" altLang="zh-TW" dirty="0"/>
              <a:t>(B) </a:t>
            </a:r>
            <a:r>
              <a:rPr lang="zh-TW" altLang="en-US" dirty="0"/>
              <a:t>管理技術、工程技術、人工智慧</a:t>
            </a:r>
          </a:p>
          <a:p>
            <a:pPr marL="1077913" indent="-539750"/>
            <a:r>
              <a:rPr lang="en-US" altLang="zh-TW" dirty="0"/>
              <a:t>(C) </a:t>
            </a:r>
            <a:r>
              <a:rPr lang="zh-TW" altLang="en-US" dirty="0"/>
              <a:t>基因工程、奈米科學、人工智慧</a:t>
            </a:r>
          </a:p>
          <a:p>
            <a:pPr marL="1077913" indent="-539750"/>
            <a:r>
              <a:rPr lang="en-US" altLang="zh-TW" dirty="0"/>
              <a:t>(D) </a:t>
            </a:r>
            <a:r>
              <a:rPr lang="zh-TW" altLang="en-US" dirty="0"/>
              <a:t>人工智慧已成為一個獨立的學科分支，無論在理論和實踐上都</a:t>
            </a:r>
            <a:r>
              <a:rPr lang="zh-TW" altLang="en-US" dirty="0" smtClean="0"/>
              <a:t>已自</a:t>
            </a:r>
            <a:r>
              <a:rPr lang="zh-TW" altLang="en-US" dirty="0"/>
              <a:t>成系統。</a:t>
            </a:r>
          </a:p>
        </p:txBody>
      </p:sp>
      <p:sp>
        <p:nvSpPr>
          <p:cNvPr id="4" name="矩形 3"/>
          <p:cNvSpPr/>
          <p:nvPr/>
        </p:nvSpPr>
        <p:spPr>
          <a:xfrm>
            <a:off x="539552" y="1347614"/>
            <a:ext cx="607859"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BCD</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658516" y="2502890"/>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B</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687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6627" name="內容版面配置區 1"/>
          <p:cNvSpPr>
            <a:spLocks noGrp="1"/>
          </p:cNvSpPr>
          <p:nvPr>
            <p:ph idx="1"/>
          </p:nvPr>
        </p:nvSpPr>
        <p:spPr>
          <a:xfrm>
            <a:off x="457200" y="915988"/>
            <a:ext cx="8229600" cy="3394075"/>
          </a:xfrm>
        </p:spPr>
        <p:txBody>
          <a:bodyPr/>
          <a:lstStyle/>
          <a:p>
            <a:r>
              <a:rPr lang="zh-TW" altLang="en-US" smtClean="0"/>
              <a:t>二、強人工智慧與弱人工智慧</a:t>
            </a:r>
          </a:p>
          <a:p>
            <a:r>
              <a:rPr lang="zh-TW" altLang="en-US" smtClean="0"/>
              <a:t>　　現代電子計算機（俗稱電腦）的產生，是對人腦思維功能的模擬及人腦思維的資訊過程的類比。</a:t>
            </a:r>
          </a:p>
          <a:p>
            <a:r>
              <a:rPr lang="zh-TW" altLang="en-US" smtClean="0"/>
              <a:t>　　所謂強弱對比，是人工智慧研究領域的一個較早流行的定義，是由計算機科學家</a:t>
            </a:r>
            <a:r>
              <a:rPr lang="zh-TW" altLang="en-US" u="sng" smtClean="0"/>
              <a:t>約翰</a:t>
            </a:r>
            <a:r>
              <a:rPr lang="zh-TW" altLang="en-US" smtClean="0"/>
              <a:t>．</a:t>
            </a:r>
            <a:r>
              <a:rPr lang="zh-TW" altLang="en-US" u="sng" smtClean="0"/>
              <a:t>麥卡錫</a:t>
            </a:r>
            <a:r>
              <a:rPr lang="zh-TW" altLang="en-US" smtClean="0"/>
              <a:t> </a:t>
            </a:r>
            <a:r>
              <a:rPr lang="en-US" altLang="zh-TW" smtClean="0"/>
              <a:t>(John McCarthy) </a:t>
            </a:r>
            <a:r>
              <a:rPr lang="zh-TW" altLang="en-US" smtClean="0"/>
              <a:t>在</a:t>
            </a:r>
            <a:r>
              <a:rPr lang="en-US" altLang="zh-TW" smtClean="0"/>
              <a:t>1956 </a:t>
            </a:r>
            <a:r>
              <a:rPr lang="zh-TW" altLang="en-US" smtClean="0"/>
              <a:t>年的</a:t>
            </a:r>
            <a:r>
              <a:rPr lang="zh-TW" altLang="en-US" u="sng" smtClean="0"/>
              <a:t>達特茅斯</a:t>
            </a:r>
            <a:r>
              <a:rPr lang="zh-TW" altLang="en-US" smtClean="0"/>
              <a:t>會議上提出的，即：</a:t>
            </a:r>
          </a:p>
        </p:txBody>
      </p:sp>
      <p:pic>
        <p:nvPicPr>
          <p:cNvPr id="266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3292475"/>
            <a:ext cx="68707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7651" name="內容版面配置區 1"/>
          <p:cNvSpPr>
            <a:spLocks noGrp="1"/>
          </p:cNvSpPr>
          <p:nvPr>
            <p:ph idx="1"/>
          </p:nvPr>
        </p:nvSpPr>
        <p:spPr>
          <a:xfrm>
            <a:off x="457200" y="915988"/>
            <a:ext cx="8229600" cy="3394075"/>
          </a:xfrm>
        </p:spPr>
        <p:txBody>
          <a:bodyPr/>
          <a:lstStyle/>
          <a:p>
            <a:r>
              <a:rPr lang="zh-TW" altLang="en-US" smtClean="0"/>
              <a:t>　　也就是說，人工智慧是人造機器所表現出來的智慧性。總體來講，對人工智慧的定義大多可劃分為四類，即讓機器能夠：</a:t>
            </a:r>
            <a:endParaRPr lang="en-US" altLang="zh-TW" smtClean="0"/>
          </a:p>
          <a:p>
            <a:endParaRPr lang="en-US" altLang="zh-TW" smtClean="0"/>
          </a:p>
          <a:p>
            <a:endParaRPr lang="en-US" altLang="zh-TW" smtClean="0"/>
          </a:p>
          <a:p>
            <a:endParaRPr lang="en-US" altLang="zh-TW" smtClean="0"/>
          </a:p>
          <a:p>
            <a:r>
              <a:rPr lang="zh-TW" altLang="en-US" smtClean="0"/>
              <a:t>　　這裡「行動」應廣義地理解為採取行動，或制定行動的決策，而不只是肢體動作。</a:t>
            </a:r>
          </a:p>
          <a:p>
            <a:r>
              <a:rPr lang="zh-TW" altLang="en-US" smtClean="0"/>
              <a:t>　　弱人工智慧</a:t>
            </a:r>
            <a:r>
              <a:rPr lang="en-US" altLang="zh-TW" b="1" smtClean="0"/>
              <a:t>(weak AI)</a:t>
            </a:r>
            <a:r>
              <a:rPr lang="zh-TW" altLang="en-US" smtClean="0"/>
              <a:t>，又稱為專用人工智慧</a:t>
            </a:r>
            <a:r>
              <a:rPr lang="en-US" altLang="zh-TW" b="1" smtClean="0"/>
              <a:t>(articial narrow intelligence,ANI)</a:t>
            </a:r>
            <a:r>
              <a:rPr lang="zh-TW" altLang="en-US" smtClean="0"/>
              <a:t>。</a:t>
            </a:r>
          </a:p>
        </p:txBody>
      </p:sp>
      <p:pic>
        <p:nvPicPr>
          <p:cNvPr id="2765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125" y="1779588"/>
            <a:ext cx="6635750" cy="99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8675" name="內容版面配置區 1"/>
          <p:cNvSpPr>
            <a:spLocks noGrp="1"/>
          </p:cNvSpPr>
          <p:nvPr>
            <p:ph idx="1"/>
          </p:nvPr>
        </p:nvSpPr>
        <p:spPr>
          <a:xfrm>
            <a:off x="457200" y="915988"/>
            <a:ext cx="8229600" cy="3394075"/>
          </a:xfrm>
        </p:spPr>
        <p:txBody>
          <a:bodyPr/>
          <a:lstStyle/>
          <a:p>
            <a:r>
              <a:rPr lang="zh-TW" altLang="en-US" smtClean="0"/>
              <a:t>　　弱人工智慧的觀點認為不可能製造出能真正地推理和解決問題的智慧型機器，這些機器只不過看起來像是智慧的，但是並不真正擁有智慧，也不會有自主意識。</a:t>
            </a:r>
          </a:p>
          <a:p>
            <a:r>
              <a:rPr lang="zh-TW" altLang="en-US" smtClean="0"/>
              <a:t>　　強人工智慧</a:t>
            </a:r>
            <a:r>
              <a:rPr lang="en-US" altLang="zh-TW" b="1" smtClean="0"/>
              <a:t>(strong AI)</a:t>
            </a:r>
            <a:r>
              <a:rPr lang="zh-TW" altLang="en-US" smtClean="0"/>
              <a:t>，又稱多元智慧或通用人工智慧</a:t>
            </a:r>
            <a:r>
              <a:rPr lang="en-US" altLang="zh-TW" b="1" smtClean="0"/>
              <a:t>(artificial general intelligence, AGI)</a:t>
            </a:r>
            <a:r>
              <a:rPr lang="zh-TW" altLang="en-US" smtClean="0"/>
              <a:t>。</a:t>
            </a:r>
          </a:p>
          <a:p>
            <a:r>
              <a:rPr lang="zh-TW" altLang="en-US" smtClean="0"/>
              <a:t>　　發展強人工智慧或通用人工智慧</a:t>
            </a:r>
            <a:r>
              <a:rPr lang="en-US" altLang="zh-TW" smtClean="0"/>
              <a:t>AGI </a:t>
            </a:r>
            <a:r>
              <a:rPr lang="zh-TW" altLang="en-US" smtClean="0"/>
              <a:t>的目標是建制一個具有多元智慧，結合其所有的技能並且超越大部分人類的能力。</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9699" name="內容版面配置區 1"/>
          <p:cNvSpPr>
            <a:spLocks noGrp="1"/>
          </p:cNvSpPr>
          <p:nvPr>
            <p:ph idx="1"/>
          </p:nvPr>
        </p:nvSpPr>
        <p:spPr>
          <a:xfrm>
            <a:off x="457200" y="915988"/>
            <a:ext cx="8229600" cy="3394075"/>
          </a:xfrm>
        </p:spPr>
        <p:txBody>
          <a:bodyPr/>
          <a:lstStyle/>
          <a:p>
            <a:r>
              <a:rPr lang="zh-TW" altLang="en-US" smtClean="0"/>
              <a:t>　　有些專家認為要達成以上目標，可能需要擬人化的特性</a:t>
            </a:r>
            <a:r>
              <a:rPr lang="en-US" altLang="zh-TW" smtClean="0"/>
              <a:t>—</a:t>
            </a:r>
            <a:r>
              <a:rPr lang="zh-TW" altLang="en-US" smtClean="0"/>
              <a:t>具有人工意識或人工大腦；也因此，許多知名企業提出人工大腦的基本框架。例如，</a:t>
            </a:r>
            <a:r>
              <a:rPr lang="en-US" altLang="zh-TW" smtClean="0"/>
              <a:t>Google </a:t>
            </a:r>
            <a:r>
              <a:rPr lang="zh-TW" altLang="en-US" smtClean="0"/>
              <a:t>大腦或百度大腦等，其中百度大腦將人工智慧劃分為幾個層，分成從應用層、認知層、感知層、演算法層、大數據及雲計算等，如圖</a:t>
            </a:r>
            <a:r>
              <a:rPr lang="en-US" altLang="zh-TW" smtClean="0"/>
              <a:t>1-4</a:t>
            </a:r>
            <a:r>
              <a:rPr lang="zh-TW" altLang="en-US" smtClean="0"/>
              <a:t>。除了應用層外，本教材將在第</a:t>
            </a:r>
            <a:r>
              <a:rPr lang="en-US" altLang="zh-TW" smtClean="0"/>
              <a:t>7 </a:t>
            </a:r>
            <a:r>
              <a:rPr lang="zh-TW" altLang="en-US" smtClean="0"/>
              <a:t>章後為您介紹，其中幾項較重要的人工智慧核心技術：大數據</a:t>
            </a:r>
            <a:r>
              <a:rPr lang="en-US" altLang="zh-TW" smtClean="0"/>
              <a:t>(big data)</a:t>
            </a:r>
            <a:r>
              <a:rPr lang="zh-TW" altLang="en-US" smtClean="0"/>
              <a:t>、深度學習、機器學習、圖像識別、語音辨識等技術與應用案例。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9622"/>
            <a:ext cx="6911975" cy="2655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3"/>
          <a:stretch>
            <a:fillRect/>
          </a:stretch>
        </p:blipFill>
        <p:spPr>
          <a:xfrm>
            <a:off x="1511752" y="2139703"/>
            <a:ext cx="828000" cy="216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文字版面配置區 2"/>
          <p:cNvSpPr txBox="1">
            <a:spLocks/>
          </p:cNvSpPr>
          <p:nvPr/>
        </p:nvSpPr>
        <p:spPr>
          <a:xfrm>
            <a:off x="395536" y="2355726"/>
            <a:ext cx="7772400" cy="1125537"/>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標楷體" panose="03000509000000000000" pitchFamily="65" charset="-120"/>
                <a:ea typeface="標楷體" panose="03000509000000000000" pitchFamily="65" charset="-120"/>
                <a:cs typeface="+mn-cs"/>
              </a:defRPr>
            </a:lvl1pPr>
            <a:lvl2pPr marL="742950" indent="-285750" algn="l" rtl="0" eaLnBrk="0" fontAlgn="base" hangingPunct="0">
              <a:spcBef>
                <a:spcPct val="20000"/>
              </a:spcBef>
              <a:spcAft>
                <a:spcPct val="0"/>
              </a:spcAft>
              <a:buChar char="–"/>
              <a:defRPr kumimoji="1" sz="2800">
                <a:solidFill>
                  <a:schemeClr val="tx1"/>
                </a:solidFill>
                <a:latin typeface="標楷體" panose="03000509000000000000" pitchFamily="65" charset="-120"/>
                <a:ea typeface="標楷體" panose="03000509000000000000" pitchFamily="65" charset="-120"/>
              </a:defRPr>
            </a:lvl2pPr>
            <a:lvl3pPr marL="1143000" indent="-228600" algn="l" rtl="0" eaLnBrk="0" fontAlgn="base" hangingPunct="0">
              <a:spcBef>
                <a:spcPct val="20000"/>
              </a:spcBef>
              <a:spcAft>
                <a:spcPct val="0"/>
              </a:spcAft>
              <a:buChar char="•"/>
              <a:defRPr kumimoji="1" sz="2400">
                <a:solidFill>
                  <a:schemeClr val="tx1"/>
                </a:solidFill>
                <a:latin typeface="標楷體" panose="03000509000000000000" pitchFamily="65" charset="-120"/>
                <a:ea typeface="標楷體" panose="03000509000000000000" pitchFamily="65" charset="-120"/>
              </a:defRPr>
            </a:lvl3pPr>
            <a:lvl4pPr marL="16002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4pPr>
            <a:lvl5pPr marL="2057400" indent="-228600" algn="l" rtl="0" eaLnBrk="0" fontAlgn="base" hangingPunct="0">
              <a:spcBef>
                <a:spcPct val="20000"/>
              </a:spcBef>
              <a:spcAft>
                <a:spcPct val="0"/>
              </a:spcAft>
              <a:buChar char="»"/>
              <a:defRPr kumimoji="1" sz="2000">
                <a:solidFill>
                  <a:schemeClr val="tx1"/>
                </a:solidFill>
                <a:latin typeface="標楷體" panose="03000509000000000000" pitchFamily="65" charset="-120"/>
                <a:ea typeface="標楷體" panose="03000509000000000000" pitchFamily="65" charset="-120"/>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en-US" altLang="zh-TW" b="1" kern="0" smtClean="0">
                <a:solidFill>
                  <a:schemeClr val="bg1"/>
                </a:solidFill>
                <a:hlinkClick r:id="rId2" action="ppaction://hlinksldjump"/>
              </a:rPr>
              <a:t>1-1 </a:t>
            </a:r>
            <a:r>
              <a:rPr lang="zh-TW" altLang="en-US" kern="0" smtClean="0">
                <a:solidFill>
                  <a:schemeClr val="bg1"/>
                </a:solidFill>
                <a:hlinkClick r:id="rId2" action="ppaction://hlinksldjump"/>
              </a:rPr>
              <a:t>什麼是人工智慧</a:t>
            </a:r>
            <a:endParaRPr lang="en-US" altLang="zh-TW" kern="0" smtClean="0">
              <a:solidFill>
                <a:schemeClr val="bg1"/>
              </a:solidFill>
            </a:endParaRPr>
          </a:p>
          <a:p>
            <a:r>
              <a:rPr lang="en-US" altLang="zh-TW" b="1" kern="0" smtClean="0">
                <a:solidFill>
                  <a:schemeClr val="bg1"/>
                </a:solidFill>
                <a:hlinkClick r:id="rId3" action="ppaction://hlinksldjump"/>
              </a:rPr>
              <a:t>1-2 </a:t>
            </a:r>
            <a:r>
              <a:rPr lang="zh-TW" altLang="en-US" kern="0" smtClean="0">
                <a:solidFill>
                  <a:schemeClr val="bg1"/>
                </a:solidFill>
                <a:hlinkClick r:id="rId3" action="ppaction://hlinksldjump"/>
              </a:rPr>
              <a:t>人工智慧的應用領域</a:t>
            </a:r>
            <a:endParaRPr lang="zh-TW" altLang="en-US" kern="0" dirty="0" smtClean="0">
              <a:solidFill>
                <a:schemeClr val="bg1"/>
              </a:solidFill>
            </a:endParaRPr>
          </a:p>
        </p:txBody>
      </p:sp>
    </p:spTree>
    <p:extLst>
      <p:ext uri="{BB962C8B-B14F-4D97-AF65-F5344CB8AC3E}">
        <p14:creationId xmlns:p14="http://schemas.microsoft.com/office/powerpoint/2010/main" val="4029090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 name="內容版面配置區 1"/>
          <p:cNvSpPr>
            <a:spLocks noGrp="1"/>
          </p:cNvSpPr>
          <p:nvPr>
            <p:ph idx="1"/>
          </p:nvPr>
        </p:nvSpPr>
        <p:spPr>
          <a:xfrm>
            <a:off x="457200" y="915988"/>
            <a:ext cx="8229600" cy="3394075"/>
          </a:xfrm>
        </p:spPr>
        <p:txBody>
          <a:bodyPr/>
          <a:lstStyle/>
          <a:p>
            <a:pPr>
              <a:defRPr/>
            </a:pPr>
            <a:r>
              <a:rPr lang="zh-TW" altLang="en-US" dirty="0" smtClean="0"/>
              <a:t>　　強</a:t>
            </a:r>
            <a:r>
              <a:rPr lang="zh-TW" altLang="en-US" dirty="0"/>
              <a:t>人工智慧擬人化的特性被認為是人工智慧完整性，從基本框架圖中</a:t>
            </a:r>
            <a:r>
              <a:rPr lang="zh-TW" altLang="en-US" dirty="0" smtClean="0"/>
              <a:t>可看出</a:t>
            </a:r>
            <a:r>
              <a:rPr lang="zh-TW" altLang="en-US" dirty="0"/>
              <a:t>，為解決其中一個問題，你必須使用更多的技術，以解決全部的問題。</a:t>
            </a:r>
          </a:p>
          <a:p>
            <a:pPr>
              <a:defRPr/>
            </a:pPr>
            <a:r>
              <a:rPr lang="zh-TW" altLang="en-US" dirty="0" smtClean="0"/>
              <a:t>　　強</a:t>
            </a:r>
            <a:r>
              <a:rPr lang="zh-TW" altLang="en-US" dirty="0"/>
              <a:t>人工智慧的觀點認為，未來有可能製造出真正能推理和解決問題的</a:t>
            </a:r>
            <a:r>
              <a:rPr lang="zh-TW" altLang="en-US" dirty="0" smtClean="0"/>
              <a:t>智慧型</a:t>
            </a:r>
            <a:r>
              <a:rPr lang="zh-TW" altLang="en-US" dirty="0"/>
              <a:t>機器，並且這樣的機器將被認為是有知覺的、有自我意識的。因此，</a:t>
            </a:r>
            <a:r>
              <a:rPr lang="zh-TW" altLang="en-US" dirty="0" smtClean="0"/>
              <a:t>有專家</a:t>
            </a:r>
            <a:r>
              <a:rPr lang="zh-TW" altLang="en-US" dirty="0"/>
              <a:t>將強人工智慧</a:t>
            </a:r>
            <a:r>
              <a:rPr lang="en-US" altLang="zh-TW" dirty="0"/>
              <a:t>AGI </a:t>
            </a:r>
            <a:r>
              <a:rPr lang="zh-TW" altLang="en-US" dirty="0"/>
              <a:t>分成兩類：</a:t>
            </a:r>
          </a:p>
          <a:p>
            <a:pPr marL="285750" indent="-285750">
              <a:defRPr/>
            </a:pPr>
            <a:r>
              <a:rPr lang="en-US" altLang="zh-TW" dirty="0"/>
              <a:t>1 </a:t>
            </a:r>
            <a:r>
              <a:rPr lang="zh-TW" altLang="en-US" dirty="0"/>
              <a:t>類人的人工智慧，即機器的思考和推理就像人的思維一樣</a:t>
            </a:r>
          </a:p>
          <a:p>
            <a:pPr marL="285750" indent="-285750">
              <a:defRPr/>
            </a:pPr>
            <a:r>
              <a:rPr lang="en-US" altLang="zh-TW" dirty="0"/>
              <a:t>2 </a:t>
            </a:r>
            <a:r>
              <a:rPr lang="zh-TW" altLang="en-US" dirty="0"/>
              <a:t>非類人的人工智慧，即機器產生了和人完全不一樣的知覺和意識，</a:t>
            </a:r>
            <a:r>
              <a:rPr lang="zh-TW" altLang="en-US" dirty="0" smtClean="0"/>
              <a:t>使用</a:t>
            </a:r>
            <a:r>
              <a:rPr lang="zh-TW" altLang="en-US" dirty="0"/>
              <a:t>和人完全不一樣的推理方式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32771" name="內容版面配置區 1"/>
          <p:cNvSpPr>
            <a:spLocks noGrp="1"/>
          </p:cNvSpPr>
          <p:nvPr>
            <p:ph idx="1"/>
          </p:nvPr>
        </p:nvSpPr>
        <p:spPr>
          <a:xfrm>
            <a:off x="457200" y="915988"/>
            <a:ext cx="8229600" cy="3394075"/>
          </a:xfrm>
        </p:spPr>
        <p:txBody>
          <a:bodyPr/>
          <a:lstStyle/>
          <a:p>
            <a:r>
              <a:rPr lang="zh-TW" altLang="en-US" smtClean="0"/>
              <a:t>　　另外，也有使用強人工智慧假說</a:t>
            </a:r>
            <a:r>
              <a:rPr lang="en-US" altLang="zh-TW" b="1" smtClean="0"/>
              <a:t>(strong AI hypothesis) </a:t>
            </a:r>
            <a:r>
              <a:rPr lang="zh-TW" altLang="en-US" smtClean="0"/>
              <a:t>一詞，來代表強人工智慧電腦需要擁有跟人類一樣的「心靈」，需要能夠認知自我，並可以跟人類一樣思考。</a:t>
            </a:r>
          </a:p>
        </p:txBody>
      </p:sp>
      <p:pic>
        <p:nvPicPr>
          <p:cNvPr id="3277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550" y="2139950"/>
            <a:ext cx="6946900" cy="235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3"/>
          <p:cNvSpPr>
            <a:spLocks noGrp="1"/>
          </p:cNvSpPr>
          <p:nvPr>
            <p:ph type="title"/>
          </p:nvPr>
        </p:nvSpPr>
        <p:spPr>
          <a:xfrm>
            <a:off x="457200" y="50800"/>
            <a:ext cx="8229600" cy="857250"/>
          </a:xfrm>
        </p:spPr>
        <p:txBody>
          <a:bodyPr/>
          <a:lstStyle/>
          <a:p>
            <a:r>
              <a:rPr lang="en-US" altLang="zh-TW" dirty="0" smtClean="0"/>
              <a:t>1-1 </a:t>
            </a:r>
            <a:r>
              <a:rPr lang="zh-TW" altLang="en-US" dirty="0" smtClean="0"/>
              <a:t>什麼是人工智慧</a:t>
            </a:r>
            <a:endParaRPr lang="zh-TW" altLang="en-US" dirty="0" smtClean="0">
              <a:solidFill>
                <a:schemeClr val="tx1"/>
              </a:solidFill>
            </a:endParaRPr>
          </a:p>
        </p:txBody>
      </p:sp>
      <p:sp>
        <p:nvSpPr>
          <p:cNvPr id="33795" name="內容版面配置區 1"/>
          <p:cNvSpPr>
            <a:spLocks noGrp="1"/>
          </p:cNvSpPr>
          <p:nvPr>
            <p:ph idx="1"/>
          </p:nvPr>
        </p:nvSpPr>
        <p:spPr>
          <a:xfrm>
            <a:off x="457200" y="915988"/>
            <a:ext cx="8229600" cy="3394075"/>
          </a:xfrm>
        </p:spPr>
        <p:txBody>
          <a:bodyPr/>
          <a:lstStyle/>
          <a:p>
            <a:endParaRPr lang="zh-TW" altLang="en-US" smtClean="0"/>
          </a:p>
        </p:txBody>
      </p:sp>
      <p:pic>
        <p:nvPicPr>
          <p:cNvPr id="3379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413" y="1058863"/>
            <a:ext cx="6861175" cy="192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 </a:t>
            </a:r>
            <a:r>
              <a:rPr lang="zh-TW" altLang="en-US" dirty="0"/>
              <a:t>什麼是人工智慧</a:t>
            </a:r>
          </a:p>
        </p:txBody>
      </p:sp>
      <p:sp>
        <p:nvSpPr>
          <p:cNvPr id="3" name="內容版面配置區 2"/>
          <p:cNvSpPr>
            <a:spLocks noGrp="1"/>
          </p:cNvSpPr>
          <p:nvPr>
            <p:ph idx="1"/>
          </p:nvPr>
        </p:nvSpPr>
        <p:spPr/>
        <p:txBody>
          <a:bodyPr/>
          <a:lstStyle/>
          <a:p>
            <a:r>
              <a:rPr lang="zh-TW" altLang="en-US" b="1" dirty="0"/>
              <a:t>自我測試</a:t>
            </a:r>
          </a:p>
          <a:p>
            <a:pPr marL="989013" indent="-989013"/>
            <a:r>
              <a:rPr lang="zh-TW" altLang="en-US" dirty="0" smtClean="0"/>
              <a:t>＿＿</a:t>
            </a:r>
            <a:r>
              <a:rPr lang="en-US" altLang="zh-TW" dirty="0" smtClean="0"/>
              <a:t>1</a:t>
            </a:r>
            <a:r>
              <a:rPr lang="en-US" altLang="zh-TW" dirty="0"/>
              <a:t>. </a:t>
            </a:r>
            <a:r>
              <a:rPr lang="zh-TW" altLang="en-US" dirty="0"/>
              <a:t>強人工智慧</a:t>
            </a:r>
            <a:r>
              <a:rPr lang="en-US" altLang="zh-TW" dirty="0"/>
              <a:t>AGI </a:t>
            </a:r>
            <a:r>
              <a:rPr lang="zh-TW" altLang="en-US" dirty="0"/>
              <a:t>強調人工智慧的完整性，</a:t>
            </a:r>
            <a:r>
              <a:rPr lang="zh-TW" altLang="en-US" dirty="0" smtClean="0"/>
              <a:t>下列＿＿＿不</a:t>
            </a:r>
            <a:r>
              <a:rPr lang="zh-TW" altLang="en-US" dirty="0"/>
              <a:t>屬於強</a:t>
            </a:r>
            <a:r>
              <a:rPr lang="zh-TW" altLang="en-US" dirty="0" smtClean="0"/>
              <a:t>人工智慧</a:t>
            </a:r>
            <a:r>
              <a:rPr lang="zh-TW" altLang="en-US" dirty="0"/>
              <a:t>。</a:t>
            </a:r>
          </a:p>
          <a:p>
            <a:pPr indent="538163"/>
            <a:r>
              <a:rPr lang="en-US" altLang="zh-TW" dirty="0"/>
              <a:t>(A)</a:t>
            </a:r>
            <a:r>
              <a:rPr lang="zh-TW" altLang="en-US" dirty="0"/>
              <a:t>（類人）機器的思考和推理就像人的思維一樣</a:t>
            </a:r>
          </a:p>
          <a:p>
            <a:pPr indent="538163"/>
            <a:r>
              <a:rPr lang="en-US" altLang="zh-TW" dirty="0"/>
              <a:t>(B)</a:t>
            </a:r>
            <a:r>
              <a:rPr lang="zh-TW" altLang="en-US" dirty="0"/>
              <a:t>（非類人）機器產生了和人完全不一樣的知覺和意識</a:t>
            </a:r>
          </a:p>
          <a:p>
            <a:pPr indent="538163"/>
            <a:r>
              <a:rPr lang="en-US" altLang="zh-TW" dirty="0"/>
              <a:t>(C) </a:t>
            </a:r>
            <a:r>
              <a:rPr lang="zh-TW" altLang="en-US" dirty="0"/>
              <a:t>車牌辨識系統</a:t>
            </a:r>
          </a:p>
          <a:p>
            <a:pPr indent="538163"/>
            <a:r>
              <a:rPr lang="en-US" altLang="zh-TW" dirty="0"/>
              <a:t>(D) </a:t>
            </a:r>
            <a:r>
              <a:rPr lang="zh-TW" altLang="en-US" dirty="0"/>
              <a:t>新一代自動駕駛車。</a:t>
            </a:r>
          </a:p>
        </p:txBody>
      </p:sp>
      <p:sp>
        <p:nvSpPr>
          <p:cNvPr id="4" name="矩形 3"/>
          <p:cNvSpPr/>
          <p:nvPr/>
        </p:nvSpPr>
        <p:spPr>
          <a:xfrm>
            <a:off x="624086" y="1322562"/>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C</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817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3"/>
          <p:cNvSpPr>
            <a:spLocks noGrp="1"/>
          </p:cNvSpPr>
          <p:nvPr>
            <p:ph type="title"/>
          </p:nvPr>
        </p:nvSpPr>
        <p:spPr>
          <a:xfrm>
            <a:off x="457200" y="50800"/>
            <a:ext cx="8229600" cy="857250"/>
          </a:xfrm>
        </p:spPr>
        <p:txBody>
          <a:bodyPr/>
          <a:lstStyle/>
          <a:p>
            <a:r>
              <a:rPr lang="en-US" altLang="zh-TW" dirty="0" smtClean="0"/>
              <a:t>1-2 </a:t>
            </a:r>
            <a:r>
              <a:rPr lang="zh-TW" altLang="en-US" dirty="0" smtClean="0"/>
              <a:t>人工智慧的應用領域 </a:t>
            </a:r>
            <a:r>
              <a:rPr lang="en-US" altLang="zh-TW" sz="1800" dirty="0" smtClean="0">
                <a:solidFill>
                  <a:schemeClr val="accent2"/>
                </a:solidFill>
              </a:rPr>
              <a:t>P.9</a:t>
            </a:r>
            <a:endParaRPr lang="zh-TW" altLang="en-US" sz="1800" dirty="0" smtClean="0">
              <a:solidFill>
                <a:schemeClr val="accent2"/>
              </a:solidFill>
            </a:endParaRPr>
          </a:p>
        </p:txBody>
      </p:sp>
      <p:sp>
        <p:nvSpPr>
          <p:cNvPr id="34819" name="內容版面配置區 1"/>
          <p:cNvSpPr>
            <a:spLocks noGrp="1"/>
          </p:cNvSpPr>
          <p:nvPr>
            <p:ph idx="1"/>
          </p:nvPr>
        </p:nvSpPr>
        <p:spPr>
          <a:xfrm>
            <a:off x="457200" y="915988"/>
            <a:ext cx="8229600" cy="3394075"/>
          </a:xfrm>
        </p:spPr>
        <p:txBody>
          <a:bodyPr/>
          <a:lstStyle/>
          <a:p>
            <a:r>
              <a:rPr lang="zh-TW" altLang="en-US" dirty="0" smtClean="0"/>
              <a:t>　　隨著人工智慧技術研究與應用的持續和深入發展，人工智慧對傳統行業的應用與帶動效應已經顯現，</a:t>
            </a:r>
            <a:r>
              <a:rPr lang="en-US" altLang="zh-TW" dirty="0" smtClean="0"/>
              <a:t>AI+ </a:t>
            </a:r>
            <a:r>
              <a:rPr lang="zh-TW" altLang="en-US" dirty="0" smtClean="0"/>
              <a:t>的系列應用生態正在形成。人工智慧已廣泛應用到製造、醫療、交通、家居、安防、網路安全⋯⋯等多個領域。</a:t>
            </a:r>
          </a:p>
          <a:p>
            <a:r>
              <a:rPr lang="zh-TW" altLang="en-US" dirty="0" smtClean="0"/>
              <a:t>　　人工智慧的應用領域，實際上是包含在人工智慧的技術研究發展與應用領域等三個關係層面</a:t>
            </a:r>
            <a:r>
              <a:rPr lang="en-US" altLang="zh-TW" dirty="0" smtClean="0"/>
              <a:t>—</a:t>
            </a:r>
            <a:r>
              <a:rPr lang="zh-TW" altLang="en-US" dirty="0" smtClean="0"/>
              <a:t>運算資源基礎面、核心技術面及應用面中。請參考圖</a:t>
            </a:r>
            <a:r>
              <a:rPr lang="en-US" altLang="zh-TW" dirty="0" smtClean="0"/>
              <a:t>1-5 </a:t>
            </a:r>
            <a:r>
              <a:rPr lang="zh-TW" altLang="en-US" dirty="0" smtClean="0"/>
              <a:t>右邊所示，最外圈部分是應用面領域</a:t>
            </a:r>
            <a:r>
              <a:rPr lang="en-US" altLang="zh-TW" dirty="0" smtClean="0"/>
              <a:t>——</a:t>
            </a:r>
            <a:r>
              <a:rPr lang="zh-TW" altLang="en-US" dirty="0" smtClean="0"/>
              <a:t>例如智慧製造、自駕車、智慧機器人、智慧照護、智慧醫療等等，可以做無限的領域發展與應用擴展。</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35843" name="內容版面配置區 1"/>
          <p:cNvSpPr>
            <a:spLocks noGrp="1"/>
          </p:cNvSpPr>
          <p:nvPr>
            <p:ph idx="1"/>
          </p:nvPr>
        </p:nvSpPr>
        <p:spPr>
          <a:xfrm>
            <a:off x="457200" y="915988"/>
            <a:ext cx="8229600" cy="3394075"/>
          </a:xfrm>
        </p:spPr>
        <p:txBody>
          <a:bodyPr/>
          <a:lstStyle/>
          <a:p>
            <a:endParaRPr lang="zh-TW" altLang="en-US" smtClean="0"/>
          </a:p>
        </p:txBody>
      </p:sp>
      <p:pic>
        <p:nvPicPr>
          <p:cNvPr id="358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2050" y="842963"/>
            <a:ext cx="6819900" cy="388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36867" name="內容版面配置區 1"/>
          <p:cNvSpPr>
            <a:spLocks noGrp="1"/>
          </p:cNvSpPr>
          <p:nvPr>
            <p:ph idx="1"/>
          </p:nvPr>
        </p:nvSpPr>
        <p:spPr>
          <a:xfrm>
            <a:off x="457200" y="915988"/>
            <a:ext cx="5627688" cy="3394075"/>
          </a:xfrm>
        </p:spPr>
        <p:txBody>
          <a:bodyPr/>
          <a:lstStyle/>
          <a:p>
            <a:r>
              <a:rPr lang="en-US" altLang="zh-TW" smtClean="0"/>
              <a:t>1 </a:t>
            </a:r>
            <a:r>
              <a:rPr lang="zh-TW" altLang="en-US" smtClean="0"/>
              <a:t>智慧製造</a:t>
            </a:r>
            <a:r>
              <a:rPr lang="en-US" altLang="zh-TW" smtClean="0"/>
              <a:t>(Intelligent Manufacturing)</a:t>
            </a:r>
          </a:p>
          <a:p>
            <a:r>
              <a:rPr lang="zh-TW" altLang="en-US" smtClean="0"/>
              <a:t>　　在快速發展的網路資訊技術和先進製造技術推動下，製造業智慧化水準大幅提高。目前我國自主研發的多功能感測器</a:t>
            </a:r>
            <a:r>
              <a:rPr lang="en-US" altLang="zh-TW" b="1" smtClean="0"/>
              <a:t>(multifunctional transducers )</a:t>
            </a:r>
            <a:r>
              <a:rPr lang="zh-TW" altLang="en-US" smtClean="0"/>
              <a:t>、智慧控制系統</a:t>
            </a:r>
            <a:r>
              <a:rPr lang="en-US" altLang="zh-TW" b="1" smtClean="0"/>
              <a:t>(intelligentcontro</a:t>
            </a:r>
            <a:r>
              <a:rPr lang="en-US" altLang="zh-TW" smtClean="0"/>
              <a:t>l </a:t>
            </a:r>
            <a:r>
              <a:rPr lang="en-US" altLang="zh-TW" b="1" smtClean="0"/>
              <a:t>systems) </a:t>
            </a:r>
            <a:r>
              <a:rPr lang="zh-TW" altLang="en-US" smtClean="0"/>
              <a:t>已逐步達到世界先進水準，如圖</a:t>
            </a:r>
            <a:r>
              <a:rPr lang="en-US" altLang="zh-TW" smtClean="0"/>
              <a:t>1-6</a:t>
            </a:r>
            <a:r>
              <a:rPr lang="zh-TW" altLang="en-US" smtClean="0"/>
              <a:t>。</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700088"/>
            <a:ext cx="2525713" cy="425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37891" name="內容版面配置區 1"/>
          <p:cNvSpPr>
            <a:spLocks noGrp="1"/>
          </p:cNvSpPr>
          <p:nvPr>
            <p:ph idx="1"/>
          </p:nvPr>
        </p:nvSpPr>
        <p:spPr>
          <a:xfrm>
            <a:off x="457200" y="915988"/>
            <a:ext cx="3984625" cy="3394075"/>
          </a:xfrm>
        </p:spPr>
        <p:txBody>
          <a:bodyPr/>
          <a:lstStyle/>
          <a:p>
            <a:r>
              <a:rPr lang="en-US" altLang="zh-TW" smtClean="0"/>
              <a:t>2 </a:t>
            </a:r>
            <a:r>
              <a:rPr lang="zh-TW" altLang="en-US" smtClean="0"/>
              <a:t>智慧醫療</a:t>
            </a:r>
            <a:r>
              <a:rPr lang="en-US" altLang="zh-TW" smtClean="0"/>
              <a:t>(smart health )</a:t>
            </a:r>
          </a:p>
          <a:p>
            <a:r>
              <a:rPr lang="zh-TW" altLang="en-US" smtClean="0"/>
              <a:t>　　人工智慧技術已經逐漸應用於藥物研發、醫學影像、輔助治療、健康管理、基因檢測、智慧醫院等醫療領域。其中，藥物研發的市場份額最大，利用人工智慧，可大幅縮短藥物研發週期，有效降低成本，如圖</a:t>
            </a:r>
            <a:r>
              <a:rPr lang="en-US" altLang="zh-TW" smtClean="0"/>
              <a:t>1-7</a:t>
            </a:r>
            <a:r>
              <a:rPr lang="zh-TW" altLang="en-US" smtClean="0"/>
              <a:t>。</a:t>
            </a:r>
          </a:p>
        </p:txBody>
      </p:sp>
      <p:pic>
        <p:nvPicPr>
          <p:cNvPr id="3789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100" y="1203325"/>
            <a:ext cx="4702175" cy="360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2" name="內容版面配置區 1"/>
          <p:cNvSpPr>
            <a:spLocks noGrp="1"/>
          </p:cNvSpPr>
          <p:nvPr>
            <p:ph idx="1"/>
          </p:nvPr>
        </p:nvSpPr>
        <p:spPr>
          <a:xfrm>
            <a:off x="457200" y="915988"/>
            <a:ext cx="4114800" cy="3394075"/>
          </a:xfrm>
        </p:spPr>
        <p:txBody>
          <a:bodyPr/>
          <a:lstStyle/>
          <a:p>
            <a:pPr marL="285750" indent="-285750">
              <a:defRPr/>
            </a:pPr>
            <a:r>
              <a:rPr lang="en-US" altLang="zh-TW" dirty="0"/>
              <a:t>3 </a:t>
            </a:r>
            <a:r>
              <a:rPr lang="zh-TW" altLang="en-US" dirty="0"/>
              <a:t>智慧交通</a:t>
            </a:r>
            <a:r>
              <a:rPr lang="en-US" altLang="zh-TW" dirty="0"/>
              <a:t>(intelligent transportation </a:t>
            </a:r>
            <a:r>
              <a:rPr lang="en-US" altLang="zh-TW" dirty="0" smtClean="0"/>
              <a:t>)</a:t>
            </a:r>
            <a:endParaRPr lang="en-US" altLang="zh-TW" dirty="0"/>
          </a:p>
          <a:p>
            <a:pPr>
              <a:defRPr/>
            </a:pPr>
            <a:r>
              <a:rPr lang="zh-TW" altLang="en-US" dirty="0" smtClean="0"/>
              <a:t>　　美</a:t>
            </a:r>
            <a:r>
              <a:rPr lang="zh-TW" altLang="en-US" dirty="0"/>
              <a:t>、歐、日等發達國家起步早，已完成智慧交通系統體系框架建設，</a:t>
            </a:r>
            <a:r>
              <a:rPr lang="zh-TW" altLang="en-US" dirty="0" smtClean="0"/>
              <a:t>如圖</a:t>
            </a:r>
            <a:r>
              <a:rPr lang="en-US" altLang="zh-TW" dirty="0"/>
              <a:t>1-8</a:t>
            </a:r>
            <a:r>
              <a:rPr lang="zh-TW" altLang="en-US" dirty="0"/>
              <a:t>。其中，美國發布多項政策，加大投入，已成為智慧交通和智慧汽車</a:t>
            </a:r>
            <a:r>
              <a:rPr lang="zh-TW" altLang="en-US" dirty="0" smtClean="0"/>
              <a:t>發展</a:t>
            </a:r>
            <a:r>
              <a:rPr lang="zh-TW" altLang="en-US" dirty="0"/>
              <a:t>的引領者。我國的智慧交通發展還處於基礎建設階段，正在向智慧化</a:t>
            </a:r>
            <a:r>
              <a:rPr lang="zh-TW" altLang="en-US" dirty="0" smtClean="0"/>
              <a:t>服務方向</a:t>
            </a:r>
            <a:r>
              <a:rPr lang="zh-TW" altLang="en-US" dirty="0"/>
              <a:t>發展。當前，我國已研擬與陸續發布智慧交通領域的政策和研發計畫。</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663" y="1131888"/>
            <a:ext cx="4570412" cy="3582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913" y="627063"/>
            <a:ext cx="4518025" cy="4468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39"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2" name="內容版面配置區 1"/>
          <p:cNvSpPr>
            <a:spLocks noGrp="1"/>
          </p:cNvSpPr>
          <p:nvPr>
            <p:ph idx="1"/>
          </p:nvPr>
        </p:nvSpPr>
        <p:spPr>
          <a:xfrm>
            <a:off x="457200" y="915988"/>
            <a:ext cx="4114800" cy="3394075"/>
          </a:xfrm>
        </p:spPr>
        <p:txBody>
          <a:bodyPr/>
          <a:lstStyle/>
          <a:p>
            <a:pPr marL="285750" indent="-285750">
              <a:defRPr/>
            </a:pPr>
            <a:r>
              <a:rPr lang="en-US" altLang="zh-TW" dirty="0"/>
              <a:t>4 </a:t>
            </a:r>
            <a:r>
              <a:rPr lang="zh-TW" altLang="en-US" dirty="0"/>
              <a:t>智慧家居</a:t>
            </a:r>
            <a:r>
              <a:rPr lang="en-US" altLang="zh-TW" dirty="0"/>
              <a:t>(smart home ; intelligent home)</a:t>
            </a:r>
          </a:p>
          <a:p>
            <a:pPr>
              <a:defRPr/>
            </a:pPr>
            <a:r>
              <a:rPr lang="zh-TW" altLang="en-US" dirty="0" smtClean="0"/>
              <a:t>　　美國</a:t>
            </a:r>
            <a:r>
              <a:rPr lang="zh-TW" altLang="en-US" dirty="0"/>
              <a:t>智慧家居應用收益和普及率全球領先，中國大陸智慧家居收益</a:t>
            </a:r>
            <a:r>
              <a:rPr lang="zh-TW" altLang="en-US" dirty="0" smtClean="0"/>
              <a:t>位居全球</a:t>
            </a:r>
            <a:r>
              <a:rPr lang="zh-TW" altLang="en-US" dirty="0"/>
              <a:t>第二，普及率有待提高。從終端產品智慧化水準來看，智慧家居還</a:t>
            </a:r>
            <a:r>
              <a:rPr lang="zh-TW" altLang="en-US" dirty="0" smtClean="0"/>
              <a:t>處於單</a:t>
            </a:r>
            <a:r>
              <a:rPr lang="zh-TW" altLang="en-US" dirty="0"/>
              <a:t>品智慧化階段，正在向跨產品互動化與物聯網化邁進。</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3"/>
          <p:cNvSpPr>
            <a:spLocks noGrp="1"/>
          </p:cNvSpPr>
          <p:nvPr>
            <p:ph type="title"/>
          </p:nvPr>
        </p:nvSpPr>
        <p:spPr>
          <a:xfrm>
            <a:off x="457200" y="50800"/>
            <a:ext cx="8229600" cy="857250"/>
          </a:xfrm>
        </p:spPr>
        <p:txBody>
          <a:bodyPr/>
          <a:lstStyle/>
          <a:p>
            <a:r>
              <a:rPr lang="en-US" altLang="zh-TW" smtClean="0">
                <a:solidFill>
                  <a:schemeClr val="tx1"/>
                </a:solidFill>
              </a:rPr>
              <a:t>Chapter 01</a:t>
            </a:r>
            <a:r>
              <a:rPr lang="zh-TW" altLang="en-US" smtClean="0">
                <a:solidFill>
                  <a:schemeClr val="tx1"/>
                </a:solidFill>
              </a:rPr>
              <a:t>　緒論</a:t>
            </a:r>
          </a:p>
        </p:txBody>
      </p:sp>
      <p:sp>
        <p:nvSpPr>
          <p:cNvPr id="16387" name="內容版面配置區 4"/>
          <p:cNvSpPr>
            <a:spLocks noGrp="1"/>
          </p:cNvSpPr>
          <p:nvPr>
            <p:ph idx="1"/>
          </p:nvPr>
        </p:nvSpPr>
        <p:spPr>
          <a:xfrm>
            <a:off x="457200" y="915988"/>
            <a:ext cx="4619625" cy="3394075"/>
          </a:xfrm>
        </p:spPr>
        <p:txBody>
          <a:bodyPr/>
          <a:lstStyle/>
          <a:p>
            <a:r>
              <a:rPr lang="zh-TW" altLang="en-US" smtClean="0"/>
              <a:t>　　</a:t>
            </a:r>
            <a:r>
              <a:rPr lang="en-US" altLang="zh-TW" smtClean="0"/>
              <a:t>《</a:t>
            </a:r>
            <a:r>
              <a:rPr lang="zh-TW" altLang="en-US" smtClean="0"/>
              <a:t>人工智慧</a:t>
            </a:r>
            <a:r>
              <a:rPr lang="en-US" altLang="zh-TW" smtClean="0"/>
              <a:t>》(Artificial Intelligence,AI) </a:t>
            </a:r>
            <a:r>
              <a:rPr lang="zh-TW" altLang="en-US" smtClean="0"/>
              <a:t>是由華納兄弟影片公司於</a:t>
            </a:r>
            <a:r>
              <a:rPr lang="en-US" altLang="zh-TW" smtClean="0"/>
              <a:t>2001 </a:t>
            </a:r>
            <a:r>
              <a:rPr lang="zh-TW" altLang="en-US" smtClean="0"/>
              <a:t>年拍攝發行的一部未來科幻類電影。影片講述</a:t>
            </a:r>
            <a:r>
              <a:rPr lang="en-US" altLang="zh-TW" smtClean="0"/>
              <a:t>21</a:t>
            </a:r>
            <a:r>
              <a:rPr lang="zh-TW" altLang="en-US" smtClean="0"/>
              <a:t>世紀中期，人類的科學技術已經達到了相當高的水準，一個小機器人為了尋找養母，要縮短機器人和人類差距而奮鬥的故事。</a:t>
            </a:r>
          </a:p>
          <a:p>
            <a:r>
              <a:rPr lang="zh-TW" altLang="en-US" smtClean="0"/>
              <a:t>　　</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039813"/>
            <a:ext cx="3402013" cy="306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2" name="內容版面配置區 1"/>
          <p:cNvSpPr>
            <a:spLocks noGrp="1"/>
          </p:cNvSpPr>
          <p:nvPr>
            <p:ph idx="1"/>
          </p:nvPr>
        </p:nvSpPr>
        <p:spPr>
          <a:xfrm>
            <a:off x="457200" y="915988"/>
            <a:ext cx="5194300" cy="3394075"/>
          </a:xfrm>
        </p:spPr>
        <p:txBody>
          <a:bodyPr/>
          <a:lstStyle/>
          <a:p>
            <a:pPr marL="296863" indent="-296863">
              <a:defRPr/>
            </a:pPr>
            <a:r>
              <a:rPr lang="en-US" altLang="zh-TW" dirty="0"/>
              <a:t>5 </a:t>
            </a:r>
            <a:r>
              <a:rPr lang="zh-TW" altLang="en-US" dirty="0"/>
              <a:t>智慧安防</a:t>
            </a:r>
            <a:r>
              <a:rPr lang="en-US" altLang="zh-TW" dirty="0"/>
              <a:t>(intelligent security system)</a:t>
            </a:r>
          </a:p>
          <a:p>
            <a:pPr>
              <a:defRPr/>
            </a:pPr>
            <a:r>
              <a:rPr lang="zh-TW" altLang="en-US" dirty="0" smtClean="0"/>
              <a:t>　　國際</a:t>
            </a:r>
            <a:r>
              <a:rPr lang="zh-TW" altLang="en-US" dirty="0"/>
              <a:t>安防巨頭</a:t>
            </a:r>
            <a:r>
              <a:rPr lang="zh-TW" altLang="en-US" u="sng" dirty="0"/>
              <a:t>美國</a:t>
            </a:r>
            <a:r>
              <a:rPr lang="zh-TW" altLang="en-US" dirty="0"/>
              <a:t>的漢威聯合</a:t>
            </a:r>
            <a:r>
              <a:rPr lang="en-US" altLang="zh-TW" dirty="0"/>
              <a:t>(Honeywell)</a:t>
            </a:r>
            <a:r>
              <a:rPr lang="zh-TW" altLang="en-US" dirty="0"/>
              <a:t>、</a:t>
            </a:r>
            <a:r>
              <a:rPr lang="zh-TW" altLang="en-US" u="sng" dirty="0"/>
              <a:t>德國</a:t>
            </a:r>
            <a:r>
              <a:rPr lang="zh-TW" altLang="en-US" dirty="0"/>
              <a:t>的博世</a:t>
            </a:r>
            <a:r>
              <a:rPr lang="en-US" altLang="zh-TW" dirty="0"/>
              <a:t>(Bosch)</a:t>
            </a:r>
            <a:r>
              <a:rPr lang="zh-TW" altLang="en-US" dirty="0"/>
              <a:t>、</a:t>
            </a:r>
            <a:r>
              <a:rPr lang="zh-TW" altLang="en-US" u="sng" dirty="0" smtClean="0"/>
              <a:t>韓國</a:t>
            </a:r>
            <a:r>
              <a:rPr lang="zh-TW" altLang="en-US" dirty="0" smtClean="0"/>
              <a:t>的</a:t>
            </a:r>
            <a:r>
              <a:rPr lang="zh-TW" altLang="en-US" dirty="0"/>
              <a:t>三星</a:t>
            </a:r>
            <a:r>
              <a:rPr lang="en-US" altLang="zh-TW" dirty="0"/>
              <a:t>(Samsung)</a:t>
            </a:r>
            <a:r>
              <a:rPr lang="zh-TW" altLang="en-US" dirty="0"/>
              <a:t>、</a:t>
            </a:r>
            <a:r>
              <a:rPr lang="zh-TW" altLang="en-US" u="sng" dirty="0"/>
              <a:t>日本</a:t>
            </a:r>
            <a:r>
              <a:rPr lang="zh-TW" altLang="en-US" dirty="0"/>
              <a:t>的索尼</a:t>
            </a:r>
            <a:r>
              <a:rPr lang="en-US" altLang="zh-TW" dirty="0"/>
              <a:t>(Sony) </a:t>
            </a:r>
            <a:r>
              <a:rPr lang="zh-TW" altLang="en-US" dirty="0"/>
              <a:t>等企業具有強大的品牌效應和技術</a:t>
            </a:r>
            <a:r>
              <a:rPr lang="zh-TW" altLang="en-US" dirty="0" smtClean="0"/>
              <a:t>優勢</a:t>
            </a:r>
            <a:r>
              <a:rPr lang="zh-TW" altLang="en-US" dirty="0"/>
              <a:t>，在國際高端市場（如金融）占有率較高；</a:t>
            </a:r>
            <a:r>
              <a:rPr lang="zh-TW" altLang="en-US" u="sng" dirty="0"/>
              <a:t>中國大陸</a:t>
            </a:r>
            <a:r>
              <a:rPr lang="zh-TW" altLang="en-US" dirty="0"/>
              <a:t>的海康威視和大華</a:t>
            </a:r>
            <a:r>
              <a:rPr lang="zh-TW" altLang="en-US" dirty="0" smtClean="0"/>
              <a:t>在全球市場</a:t>
            </a:r>
            <a:r>
              <a:rPr lang="zh-TW" altLang="en-US" dirty="0"/>
              <a:t>總體佔有率位列第一和第二，如圖</a:t>
            </a:r>
            <a:r>
              <a:rPr lang="en-US" altLang="zh-TW" dirty="0"/>
              <a:t>1-10</a:t>
            </a:r>
            <a:r>
              <a:rPr lang="zh-TW" altLang="en-US" dirty="0"/>
              <a:t>。</a:t>
            </a:r>
          </a:p>
        </p:txBody>
      </p:sp>
      <p:pic>
        <p:nvPicPr>
          <p:cNvPr id="4096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1500" y="1571625"/>
            <a:ext cx="3303588"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2" name="內容版面配置區 1"/>
          <p:cNvSpPr>
            <a:spLocks noGrp="1"/>
          </p:cNvSpPr>
          <p:nvPr>
            <p:ph idx="1"/>
          </p:nvPr>
        </p:nvSpPr>
        <p:spPr>
          <a:xfrm>
            <a:off x="457200" y="915988"/>
            <a:ext cx="5051425" cy="3394075"/>
          </a:xfrm>
        </p:spPr>
        <p:txBody>
          <a:bodyPr/>
          <a:lstStyle/>
          <a:p>
            <a:pPr marL="331788" indent="-331788">
              <a:defRPr/>
            </a:pPr>
            <a:r>
              <a:rPr lang="en-US" altLang="zh-TW" dirty="0"/>
              <a:t>6 </a:t>
            </a:r>
            <a:r>
              <a:rPr lang="zh-TW" altLang="en-US" dirty="0"/>
              <a:t>智慧網路安全</a:t>
            </a:r>
            <a:r>
              <a:rPr lang="en-US" altLang="zh-TW" dirty="0"/>
              <a:t>(intelligent network security)</a:t>
            </a:r>
          </a:p>
          <a:p>
            <a:pPr>
              <a:defRPr/>
            </a:pPr>
            <a:r>
              <a:rPr lang="zh-TW" altLang="en-US" dirty="0" smtClean="0"/>
              <a:t>　　網路</a:t>
            </a:r>
            <a:r>
              <a:rPr lang="zh-TW" altLang="en-US" dirty="0"/>
              <a:t>安全在全球發展空間巨大，世界各先進國正在建立集人工智慧、</a:t>
            </a:r>
            <a:r>
              <a:rPr lang="zh-TW" altLang="en-US" dirty="0" smtClean="0"/>
              <a:t>大數據</a:t>
            </a:r>
            <a:r>
              <a:rPr lang="zh-TW" altLang="en-US" dirty="0"/>
              <a:t>等技術於一體的智慧型網路安全系統，突破傳統網路安全領域的</a:t>
            </a:r>
            <a:r>
              <a:rPr lang="zh-TW" altLang="en-US" dirty="0" smtClean="0"/>
              <a:t>人工智慧</a:t>
            </a:r>
            <a:r>
              <a:rPr lang="zh-TW" altLang="en-US" dirty="0"/>
              <a:t>技術，以應對未來網路安全帶來的威脅和挑戰，如圖</a:t>
            </a:r>
            <a:r>
              <a:rPr lang="en-US" altLang="zh-TW" dirty="0"/>
              <a:t>1-11</a:t>
            </a:r>
            <a:r>
              <a:rPr lang="zh-TW" altLang="en-US" dirty="0"/>
              <a:t>。</a:t>
            </a:r>
          </a:p>
        </p:txBody>
      </p:sp>
      <p:pic>
        <p:nvPicPr>
          <p:cNvPr id="4198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1500" y="1419225"/>
            <a:ext cx="3270250" cy="312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2013" y="1276350"/>
            <a:ext cx="4454525" cy="325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1"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43012" name="內容版面配置區 1"/>
          <p:cNvSpPr>
            <a:spLocks noGrp="1"/>
          </p:cNvSpPr>
          <p:nvPr>
            <p:ph idx="1"/>
          </p:nvPr>
        </p:nvSpPr>
        <p:spPr>
          <a:xfrm>
            <a:off x="457200" y="915988"/>
            <a:ext cx="4402138" cy="3394075"/>
          </a:xfrm>
        </p:spPr>
        <p:txBody>
          <a:bodyPr/>
          <a:lstStyle/>
          <a:p>
            <a:r>
              <a:rPr lang="en-US" altLang="zh-TW" smtClean="0"/>
              <a:t>7 </a:t>
            </a:r>
            <a:r>
              <a:rPr lang="zh-TW" altLang="en-US" smtClean="0"/>
              <a:t>車牌辨識</a:t>
            </a:r>
          </a:p>
          <a:p>
            <a:r>
              <a:rPr lang="zh-TW" altLang="en-US" smtClean="0"/>
              <a:t>　　車牌辨識是用攝影機和電腦代替人眼對目標進行識別、跟蹤和測量等圖像識別處理，並進一步做圖形分析處理，使電腦處理成為更適合人眼觀察或傳送給儀器檢測的圖像，如圖</a:t>
            </a:r>
            <a:r>
              <a:rPr lang="en-US" altLang="zh-TW" smtClean="0"/>
              <a:t>1-12</a:t>
            </a:r>
            <a:r>
              <a:rPr lang="zh-TW" altLang="en-US" smtClean="0"/>
              <a:t>。</a:t>
            </a:r>
            <a:endParaRPr lang="en-US" altLang="zh-TW" smtClean="0"/>
          </a:p>
          <a:p>
            <a:r>
              <a:rPr lang="en-US" altLang="zh-TW" smtClean="0"/>
              <a:t>8 </a:t>
            </a:r>
            <a:r>
              <a:rPr lang="zh-TW" altLang="en-US" smtClean="0"/>
              <a:t>圖像識別</a:t>
            </a:r>
          </a:p>
          <a:p>
            <a:r>
              <a:rPr lang="zh-TW" altLang="en-US" smtClean="0"/>
              <a:t>　　就是用各種成像系統代替視覺器官作為輸入感應</a:t>
            </a:r>
            <a:r>
              <a:rPr lang="en-US" altLang="zh-TW" b="1" smtClean="0"/>
              <a:t>(input sensor) </a:t>
            </a:r>
            <a:r>
              <a:rPr lang="zh-TW" altLang="en-US" smtClean="0"/>
              <a:t>手段，由電腦來代替大腦完成處理和解釋。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3"/>
          <p:cNvSpPr>
            <a:spLocks noGrp="1"/>
          </p:cNvSpPr>
          <p:nvPr>
            <p:ph type="title"/>
          </p:nvPr>
        </p:nvSpPr>
        <p:spPr>
          <a:xfrm>
            <a:off x="457200" y="50800"/>
            <a:ext cx="8229600" cy="857250"/>
          </a:xfrm>
        </p:spPr>
        <p:txBody>
          <a:bodyPr/>
          <a:lstStyle/>
          <a:p>
            <a:r>
              <a:rPr lang="en-US" altLang="zh-TW" smtClean="0"/>
              <a:t>1-2 </a:t>
            </a:r>
            <a:r>
              <a:rPr lang="zh-TW" altLang="en-US" smtClean="0"/>
              <a:t>人工智慧的應用領域</a:t>
            </a:r>
            <a:endParaRPr lang="zh-TW" altLang="en-US" smtClean="0">
              <a:solidFill>
                <a:schemeClr val="tx1"/>
              </a:solidFill>
            </a:endParaRPr>
          </a:p>
        </p:txBody>
      </p:sp>
      <p:sp>
        <p:nvSpPr>
          <p:cNvPr id="44035" name="內容版面配置區 1"/>
          <p:cNvSpPr>
            <a:spLocks noGrp="1"/>
          </p:cNvSpPr>
          <p:nvPr>
            <p:ph idx="1"/>
          </p:nvPr>
        </p:nvSpPr>
        <p:spPr>
          <a:xfrm>
            <a:off x="457200" y="915988"/>
            <a:ext cx="5338763" cy="3394075"/>
          </a:xfrm>
        </p:spPr>
        <p:txBody>
          <a:bodyPr/>
          <a:lstStyle/>
          <a:p>
            <a:r>
              <a:rPr lang="en-US" altLang="zh-TW" smtClean="0"/>
              <a:t>9 </a:t>
            </a:r>
            <a:r>
              <a:rPr lang="zh-TW" altLang="en-US" smtClean="0"/>
              <a:t>智能學習</a:t>
            </a:r>
            <a:r>
              <a:rPr lang="en-US" altLang="zh-TW" smtClean="0"/>
              <a:t>(intelligent learning )</a:t>
            </a:r>
          </a:p>
          <a:p>
            <a:r>
              <a:rPr lang="zh-TW" altLang="en-US" smtClean="0"/>
              <a:t>　　智慧學習是教育領域的重大發展之一，各先進國家的教育單位都在研究如何運用人工智慧、大數據、物聯網等技術，幫助教師有效教學、學生能有效學習、教育主管能幫忙師生有效的分析診斷與管理教學品質。目前已經有許多企業發展雲班課（</a:t>
            </a:r>
            <a:r>
              <a:rPr lang="en-US" altLang="zh-TW" b="1" smtClean="0"/>
              <a:t>cloud</a:t>
            </a:r>
            <a:r>
              <a:rPr lang="zh-TW" altLang="en-US" b="1" smtClean="0"/>
              <a:t> </a:t>
            </a:r>
            <a:r>
              <a:rPr lang="en-US" altLang="zh-TW" b="1" smtClean="0"/>
              <a:t>class</a:t>
            </a:r>
            <a:r>
              <a:rPr lang="zh-TW" altLang="en-US" smtClean="0"/>
              <a:t>），是幫助教師、學生與教育主管做有效教學與管理的重要智慧教學工具與平臺。</a:t>
            </a:r>
          </a:p>
        </p:txBody>
      </p:sp>
      <p:pic>
        <p:nvPicPr>
          <p:cNvPr id="440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963" y="1058863"/>
            <a:ext cx="3189287" cy="3548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標題 3"/>
          <p:cNvSpPr>
            <a:spLocks noGrp="1"/>
          </p:cNvSpPr>
          <p:nvPr>
            <p:ph type="title"/>
          </p:nvPr>
        </p:nvSpPr>
        <p:spPr>
          <a:xfrm>
            <a:off x="457200" y="50800"/>
            <a:ext cx="8229600" cy="857250"/>
          </a:xfrm>
        </p:spPr>
        <p:txBody>
          <a:bodyPr/>
          <a:lstStyle/>
          <a:p>
            <a:r>
              <a:rPr lang="en-US" altLang="zh-TW" dirty="0" smtClean="0"/>
              <a:t>1-2 </a:t>
            </a:r>
            <a:r>
              <a:rPr lang="zh-TW" altLang="en-US" dirty="0" smtClean="0"/>
              <a:t>人工智慧的應用領域</a:t>
            </a:r>
            <a:endParaRPr lang="zh-TW" altLang="en-US" dirty="0" smtClean="0">
              <a:solidFill>
                <a:schemeClr val="tx1"/>
              </a:solidFill>
            </a:endParaRPr>
          </a:p>
        </p:txBody>
      </p:sp>
      <p:sp>
        <p:nvSpPr>
          <p:cNvPr id="45059" name="內容版面配置區 1"/>
          <p:cNvSpPr>
            <a:spLocks noGrp="1"/>
          </p:cNvSpPr>
          <p:nvPr>
            <p:ph idx="1"/>
          </p:nvPr>
        </p:nvSpPr>
        <p:spPr>
          <a:xfrm>
            <a:off x="457200" y="915988"/>
            <a:ext cx="8229600" cy="3394075"/>
          </a:xfrm>
        </p:spPr>
        <p:txBody>
          <a:bodyPr/>
          <a:lstStyle/>
          <a:p>
            <a:endParaRPr lang="zh-TW" altLang="en-US" smtClean="0"/>
          </a:p>
        </p:txBody>
      </p:sp>
      <p:pic>
        <p:nvPicPr>
          <p:cNvPr id="450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313" y="987425"/>
            <a:ext cx="6937375" cy="174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1-2 </a:t>
            </a:r>
            <a:r>
              <a:rPr lang="zh-TW" altLang="en-US" dirty="0"/>
              <a:t>人工智慧的應用領域</a:t>
            </a:r>
          </a:p>
        </p:txBody>
      </p:sp>
      <p:sp>
        <p:nvSpPr>
          <p:cNvPr id="3" name="內容版面配置區 2"/>
          <p:cNvSpPr>
            <a:spLocks noGrp="1"/>
          </p:cNvSpPr>
          <p:nvPr>
            <p:ph idx="1"/>
          </p:nvPr>
        </p:nvSpPr>
        <p:spPr/>
        <p:txBody>
          <a:bodyPr/>
          <a:lstStyle/>
          <a:p>
            <a:r>
              <a:rPr lang="zh-TW" altLang="en-US" b="1" dirty="0"/>
              <a:t>自我測試</a:t>
            </a:r>
          </a:p>
          <a:p>
            <a:pPr marL="965200" indent="-965200"/>
            <a:r>
              <a:rPr lang="zh-TW" altLang="en-US" dirty="0" smtClean="0"/>
              <a:t>＿＿</a:t>
            </a:r>
            <a:r>
              <a:rPr lang="en-US" altLang="zh-TW" dirty="0" smtClean="0"/>
              <a:t>1</a:t>
            </a:r>
            <a:r>
              <a:rPr lang="en-US" altLang="zh-TW" dirty="0"/>
              <a:t>. </a:t>
            </a:r>
            <a:r>
              <a:rPr lang="zh-TW" altLang="en-US" dirty="0"/>
              <a:t>如果把人工智慧的發展層次分成運算資源基礎、核心技術發展與</a:t>
            </a:r>
            <a:r>
              <a:rPr lang="zh-TW" altLang="en-US" dirty="0" smtClean="0"/>
              <a:t>應用領域</a:t>
            </a:r>
            <a:r>
              <a:rPr lang="zh-TW" altLang="en-US" dirty="0"/>
              <a:t>等層次，深度學習</a:t>
            </a:r>
            <a:r>
              <a:rPr lang="en-US" altLang="zh-TW" dirty="0"/>
              <a:t>(deep learning) </a:t>
            </a:r>
            <a:r>
              <a:rPr lang="zh-TW" altLang="en-US" dirty="0"/>
              <a:t>是</a:t>
            </a:r>
            <a:r>
              <a:rPr lang="zh-TW" altLang="en-US" dirty="0" smtClean="0"/>
              <a:t>屬於＿＿。</a:t>
            </a:r>
            <a:endParaRPr lang="zh-TW" altLang="en-US" dirty="0"/>
          </a:p>
          <a:p>
            <a:pPr indent="538163"/>
            <a:r>
              <a:rPr lang="en-US" altLang="zh-TW" dirty="0"/>
              <a:t>(A) </a:t>
            </a:r>
            <a:r>
              <a:rPr lang="zh-TW" altLang="en-US" dirty="0"/>
              <a:t>運算資源基礎 </a:t>
            </a:r>
            <a:r>
              <a:rPr lang="en-US" altLang="zh-TW" dirty="0"/>
              <a:t>(B) </a:t>
            </a:r>
            <a:r>
              <a:rPr lang="zh-TW" altLang="en-US" dirty="0"/>
              <a:t>核心技術發展</a:t>
            </a:r>
          </a:p>
          <a:p>
            <a:pPr indent="538163"/>
            <a:r>
              <a:rPr lang="en-US" altLang="zh-TW" dirty="0"/>
              <a:t>(C) </a:t>
            </a:r>
            <a:r>
              <a:rPr lang="zh-TW" altLang="en-US" dirty="0"/>
              <a:t>應用領域 </a:t>
            </a:r>
            <a:r>
              <a:rPr lang="en-US" altLang="zh-TW" dirty="0"/>
              <a:t>(D)</a:t>
            </a:r>
            <a:r>
              <a:rPr lang="zh-TW" altLang="en-US" dirty="0"/>
              <a:t>以上</a:t>
            </a:r>
            <a:r>
              <a:rPr lang="en-US" altLang="zh-TW" dirty="0"/>
              <a:t>A</a:t>
            </a:r>
            <a:r>
              <a:rPr lang="zh-TW" altLang="en-US" dirty="0"/>
              <a:t>、</a:t>
            </a:r>
            <a:r>
              <a:rPr lang="en-US" altLang="zh-TW" dirty="0"/>
              <a:t>B </a:t>
            </a:r>
            <a:r>
              <a:rPr lang="zh-TW" altLang="en-US" dirty="0"/>
              <a:t>和</a:t>
            </a:r>
            <a:r>
              <a:rPr lang="en-US" altLang="zh-TW" dirty="0"/>
              <a:t>C </a:t>
            </a:r>
            <a:r>
              <a:rPr lang="zh-TW" altLang="en-US" dirty="0"/>
              <a:t>都有。</a:t>
            </a:r>
          </a:p>
          <a:p>
            <a:pPr marL="976313" indent="-976313"/>
            <a:r>
              <a:rPr lang="zh-TW" altLang="en-US" dirty="0" smtClean="0"/>
              <a:t>＿＿</a:t>
            </a:r>
            <a:r>
              <a:rPr lang="en-US" altLang="zh-TW" dirty="0" smtClean="0"/>
              <a:t>2</a:t>
            </a:r>
            <a:r>
              <a:rPr lang="en-US" altLang="zh-TW" dirty="0"/>
              <a:t>. </a:t>
            </a:r>
            <a:r>
              <a:rPr lang="zh-TW" altLang="en-US" dirty="0"/>
              <a:t>如果把人工智慧的發展層次分成運算資源基礎、核心技術發展與</a:t>
            </a:r>
            <a:r>
              <a:rPr lang="zh-TW" altLang="en-US" dirty="0" smtClean="0"/>
              <a:t>應用領域</a:t>
            </a:r>
            <a:r>
              <a:rPr lang="zh-TW" altLang="en-US" dirty="0"/>
              <a:t>等層次，智慧機器人</a:t>
            </a:r>
            <a:r>
              <a:rPr lang="en-US" altLang="zh-TW" dirty="0"/>
              <a:t>(intelligent robot) </a:t>
            </a:r>
            <a:r>
              <a:rPr lang="zh-TW" altLang="en-US" dirty="0"/>
              <a:t>是</a:t>
            </a:r>
            <a:r>
              <a:rPr lang="zh-TW" altLang="en-US" dirty="0" smtClean="0"/>
              <a:t>屬於＿＿。</a:t>
            </a:r>
            <a:endParaRPr lang="zh-TW" altLang="en-US" dirty="0"/>
          </a:p>
          <a:p>
            <a:pPr indent="450850"/>
            <a:r>
              <a:rPr lang="en-US" altLang="zh-TW" dirty="0"/>
              <a:t>(A) </a:t>
            </a:r>
            <a:r>
              <a:rPr lang="zh-TW" altLang="en-US" dirty="0"/>
              <a:t>運算資源基礎 </a:t>
            </a:r>
            <a:r>
              <a:rPr lang="en-US" altLang="zh-TW" dirty="0"/>
              <a:t>(B) </a:t>
            </a:r>
            <a:r>
              <a:rPr lang="zh-TW" altLang="en-US" dirty="0"/>
              <a:t>核心技術發展</a:t>
            </a:r>
          </a:p>
          <a:p>
            <a:pPr indent="450850"/>
            <a:r>
              <a:rPr lang="en-US" altLang="zh-TW" dirty="0"/>
              <a:t>(C) </a:t>
            </a:r>
            <a:r>
              <a:rPr lang="zh-TW" altLang="en-US" dirty="0"/>
              <a:t>應用領域 </a:t>
            </a:r>
            <a:r>
              <a:rPr lang="en-US" altLang="zh-TW" dirty="0"/>
              <a:t>(D) </a:t>
            </a:r>
            <a:r>
              <a:rPr lang="zh-TW" altLang="en-US" dirty="0"/>
              <a:t>以上</a:t>
            </a:r>
            <a:r>
              <a:rPr lang="en-US" altLang="zh-TW" dirty="0"/>
              <a:t>A</a:t>
            </a:r>
            <a:r>
              <a:rPr lang="zh-TW" altLang="en-US" dirty="0"/>
              <a:t>、</a:t>
            </a:r>
            <a:r>
              <a:rPr lang="en-US" altLang="zh-TW" dirty="0"/>
              <a:t>B </a:t>
            </a:r>
            <a:r>
              <a:rPr lang="zh-TW" altLang="en-US" dirty="0"/>
              <a:t>和</a:t>
            </a:r>
            <a:r>
              <a:rPr lang="en-US" altLang="zh-TW" dirty="0"/>
              <a:t>C </a:t>
            </a:r>
            <a:r>
              <a:rPr lang="zh-TW" altLang="en-US" dirty="0"/>
              <a:t>都有。</a:t>
            </a:r>
          </a:p>
        </p:txBody>
      </p:sp>
      <p:sp>
        <p:nvSpPr>
          <p:cNvPr id="4" name="矩形 3"/>
          <p:cNvSpPr/>
          <p:nvPr/>
        </p:nvSpPr>
        <p:spPr>
          <a:xfrm>
            <a:off x="683568" y="1306245"/>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B</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683568" y="3147814"/>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C</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1869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pPr marL="588963" indent="-588963"/>
            <a:r>
              <a:rPr lang="zh-TW" altLang="en-US" dirty="0"/>
              <a:t>一、重要關鍵字練習：根據英文關鍵字，把適當的中文編碼寫至對應的空格中</a:t>
            </a:r>
          </a:p>
          <a:p>
            <a:r>
              <a:rPr lang="en-US" altLang="zh-TW" dirty="0"/>
              <a:t>A. </a:t>
            </a:r>
            <a:r>
              <a:rPr lang="zh-TW" altLang="en-US" dirty="0"/>
              <a:t>多元智慧或通用人工智慧（簡稱</a:t>
            </a:r>
            <a:r>
              <a:rPr lang="zh-TW" altLang="en-US" dirty="0" smtClean="0"/>
              <a:t>）</a:t>
            </a:r>
            <a:r>
              <a:rPr lang="en-US" altLang="zh-TW" dirty="0" smtClean="0"/>
              <a:t>F</a:t>
            </a:r>
            <a:r>
              <a:rPr lang="en-US" altLang="zh-TW" dirty="0"/>
              <a:t>. </a:t>
            </a:r>
            <a:r>
              <a:rPr lang="zh-TW" altLang="en-US" dirty="0"/>
              <a:t>弱人工智慧</a:t>
            </a:r>
          </a:p>
          <a:p>
            <a:r>
              <a:rPr lang="en-US" altLang="zh-TW" dirty="0"/>
              <a:t>B. </a:t>
            </a:r>
            <a:r>
              <a:rPr lang="zh-TW" altLang="en-US" dirty="0"/>
              <a:t>人工的；人造的 </a:t>
            </a:r>
            <a:r>
              <a:rPr lang="en-US" altLang="zh-TW" dirty="0" smtClean="0"/>
              <a:t>			G</a:t>
            </a:r>
            <a:r>
              <a:rPr lang="en-US" altLang="zh-TW" dirty="0"/>
              <a:t>. </a:t>
            </a:r>
            <a:r>
              <a:rPr lang="zh-TW" altLang="en-US" dirty="0"/>
              <a:t>人工智慧（簡稱）</a:t>
            </a:r>
          </a:p>
          <a:p>
            <a:r>
              <a:rPr lang="en-US" altLang="zh-TW" dirty="0"/>
              <a:t>C. </a:t>
            </a:r>
            <a:r>
              <a:rPr lang="zh-TW" altLang="en-US" dirty="0"/>
              <a:t>專用人工智慧（簡稱</a:t>
            </a:r>
            <a:r>
              <a:rPr lang="zh-TW" altLang="en-US" dirty="0" smtClean="0"/>
              <a:t>）</a:t>
            </a:r>
            <a:r>
              <a:rPr lang="en-US" altLang="zh-TW" dirty="0" smtClean="0"/>
              <a:t>		H</a:t>
            </a:r>
            <a:r>
              <a:rPr lang="en-US" altLang="zh-TW" dirty="0"/>
              <a:t>. </a:t>
            </a:r>
            <a:r>
              <a:rPr lang="zh-TW" altLang="en-US" dirty="0"/>
              <a:t>輸入感應（器）</a:t>
            </a:r>
          </a:p>
          <a:p>
            <a:r>
              <a:rPr lang="en-US" altLang="zh-TW" dirty="0"/>
              <a:t>D. </a:t>
            </a:r>
            <a:r>
              <a:rPr lang="zh-TW" altLang="en-US" dirty="0"/>
              <a:t>強人工智慧 </a:t>
            </a:r>
            <a:r>
              <a:rPr lang="en-US" altLang="zh-TW" dirty="0" smtClean="0"/>
              <a:t>			I</a:t>
            </a:r>
            <a:r>
              <a:rPr lang="en-US" altLang="zh-TW" dirty="0"/>
              <a:t>. </a:t>
            </a:r>
            <a:r>
              <a:rPr lang="zh-TW" altLang="en-US" dirty="0"/>
              <a:t>情感</a:t>
            </a:r>
          </a:p>
          <a:p>
            <a:r>
              <a:rPr lang="en-US" altLang="zh-TW" dirty="0"/>
              <a:t>E. </a:t>
            </a:r>
            <a:r>
              <a:rPr lang="zh-TW" altLang="en-US" dirty="0"/>
              <a:t>感測器；變頻器變換器；換能器 </a:t>
            </a:r>
            <a:r>
              <a:rPr lang="en-US" altLang="zh-TW" dirty="0" smtClean="0"/>
              <a:t>	J</a:t>
            </a:r>
            <a:r>
              <a:rPr lang="en-US" altLang="zh-TW" dirty="0"/>
              <a:t>. </a:t>
            </a:r>
            <a:r>
              <a:rPr lang="zh-TW" altLang="en-US" dirty="0"/>
              <a:t>智慧；智能</a:t>
            </a:r>
          </a:p>
        </p:txBody>
      </p:sp>
    </p:spTree>
    <p:extLst>
      <p:ext uri="{BB962C8B-B14F-4D97-AF65-F5344CB8AC3E}">
        <p14:creationId xmlns:p14="http://schemas.microsoft.com/office/powerpoint/2010/main" val="2555866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24" y="1203598"/>
            <a:ext cx="8302752" cy="242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127666" y="1657550"/>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I</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7" name="矩形 6"/>
          <p:cNvSpPr/>
          <p:nvPr/>
        </p:nvSpPr>
        <p:spPr>
          <a:xfrm>
            <a:off x="4127666" y="2023982"/>
            <a:ext cx="325730" cy="430887"/>
          </a:xfrm>
          <a:prstGeom prst="rect">
            <a:avLst/>
          </a:prstGeom>
        </p:spPr>
        <p:txBody>
          <a:bodyPr wrap="none">
            <a:spAutoFit/>
          </a:bodyPr>
          <a:lstStyle/>
          <a:p>
            <a:r>
              <a:rPr lang="en-US" altLang="zh-TW" sz="2200" b="1" dirty="0">
                <a:solidFill>
                  <a:srgbClr val="FF0000"/>
                </a:solidFill>
                <a:latin typeface="標楷體" panose="03000509000000000000" pitchFamily="65" charset="-120"/>
                <a:ea typeface="標楷體" panose="03000509000000000000" pitchFamily="65" charset="-120"/>
              </a:rPr>
              <a:t>J</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8" name="矩形 7"/>
          <p:cNvSpPr/>
          <p:nvPr/>
        </p:nvSpPr>
        <p:spPr>
          <a:xfrm>
            <a:off x="4127666" y="2395351"/>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A</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9" name="矩形 8"/>
          <p:cNvSpPr/>
          <p:nvPr/>
        </p:nvSpPr>
        <p:spPr>
          <a:xfrm>
            <a:off x="4127666" y="2816679"/>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G</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0" name="矩形 9"/>
          <p:cNvSpPr/>
          <p:nvPr/>
        </p:nvSpPr>
        <p:spPr>
          <a:xfrm>
            <a:off x="4127666" y="3195523"/>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B</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1" name="矩形 10"/>
          <p:cNvSpPr/>
          <p:nvPr/>
        </p:nvSpPr>
        <p:spPr>
          <a:xfrm>
            <a:off x="8244408" y="1657550"/>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F</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2" name="矩形 11"/>
          <p:cNvSpPr/>
          <p:nvPr/>
        </p:nvSpPr>
        <p:spPr>
          <a:xfrm>
            <a:off x="8244408" y="2023982"/>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C</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3" name="矩形 12"/>
          <p:cNvSpPr/>
          <p:nvPr/>
        </p:nvSpPr>
        <p:spPr>
          <a:xfrm>
            <a:off x="8244408" y="2395351"/>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E</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4" name="矩形 13"/>
          <p:cNvSpPr/>
          <p:nvPr/>
        </p:nvSpPr>
        <p:spPr>
          <a:xfrm>
            <a:off x="8244408" y="2816679"/>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D</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5" name="矩形 14"/>
          <p:cNvSpPr/>
          <p:nvPr/>
        </p:nvSpPr>
        <p:spPr>
          <a:xfrm>
            <a:off x="8244408" y="3195523"/>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H</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r>
              <a:rPr lang="en-US" altLang="zh-TW" dirty="0"/>
              <a:t>K. </a:t>
            </a:r>
            <a:r>
              <a:rPr lang="zh-TW" altLang="en-US" dirty="0"/>
              <a:t>人工智慧 </a:t>
            </a:r>
            <a:r>
              <a:rPr lang="en-US" altLang="zh-TW" dirty="0" smtClean="0"/>
              <a:t>		P</a:t>
            </a:r>
            <a:r>
              <a:rPr lang="en-US" altLang="zh-TW" dirty="0"/>
              <a:t>. </a:t>
            </a:r>
            <a:r>
              <a:rPr lang="zh-TW" altLang="en-US" dirty="0"/>
              <a:t>專用人工智慧</a:t>
            </a:r>
          </a:p>
          <a:p>
            <a:r>
              <a:rPr lang="en-US" altLang="zh-TW" dirty="0"/>
              <a:t>L. </a:t>
            </a:r>
            <a:r>
              <a:rPr lang="zh-TW" altLang="en-US" dirty="0"/>
              <a:t>智慧網路安全 </a:t>
            </a:r>
            <a:r>
              <a:rPr lang="en-US" altLang="zh-TW" dirty="0" smtClean="0"/>
              <a:t>	Q</a:t>
            </a:r>
            <a:r>
              <a:rPr lang="en-US" altLang="zh-TW" dirty="0"/>
              <a:t>. </a:t>
            </a:r>
            <a:r>
              <a:rPr lang="zh-TW" altLang="en-US" dirty="0"/>
              <a:t>智能學習</a:t>
            </a:r>
          </a:p>
          <a:p>
            <a:r>
              <a:rPr lang="en-US" altLang="zh-TW" dirty="0"/>
              <a:t>M. </a:t>
            </a:r>
            <a:r>
              <a:rPr lang="zh-TW" altLang="en-US" dirty="0"/>
              <a:t>智慧製造 </a:t>
            </a:r>
            <a:r>
              <a:rPr lang="en-US" altLang="zh-TW" dirty="0" smtClean="0"/>
              <a:t>		R</a:t>
            </a:r>
            <a:r>
              <a:rPr lang="en-US" altLang="zh-TW" dirty="0"/>
              <a:t>. </a:t>
            </a:r>
            <a:r>
              <a:rPr lang="zh-TW" altLang="en-US" dirty="0"/>
              <a:t>智慧交通</a:t>
            </a:r>
          </a:p>
          <a:p>
            <a:r>
              <a:rPr lang="en-US" altLang="zh-TW" dirty="0"/>
              <a:t>N. </a:t>
            </a:r>
            <a:r>
              <a:rPr lang="zh-TW" altLang="en-US" dirty="0"/>
              <a:t>大數據 </a:t>
            </a:r>
            <a:r>
              <a:rPr lang="en-US" altLang="zh-TW" dirty="0" smtClean="0"/>
              <a:t>		S</a:t>
            </a:r>
            <a:r>
              <a:rPr lang="en-US" altLang="zh-TW" dirty="0"/>
              <a:t>. </a:t>
            </a:r>
            <a:r>
              <a:rPr lang="zh-TW" altLang="en-US" dirty="0"/>
              <a:t>智慧安防</a:t>
            </a:r>
          </a:p>
          <a:p>
            <a:r>
              <a:rPr lang="en-US" altLang="zh-TW" dirty="0"/>
              <a:t>O. </a:t>
            </a:r>
            <a:r>
              <a:rPr lang="zh-TW" altLang="en-US" dirty="0"/>
              <a:t>通用人工智慧 </a:t>
            </a:r>
            <a:r>
              <a:rPr lang="en-US" altLang="zh-TW" dirty="0" smtClean="0"/>
              <a:t>	T</a:t>
            </a:r>
            <a:r>
              <a:rPr lang="en-US" altLang="zh-TW" dirty="0"/>
              <a:t>. </a:t>
            </a:r>
            <a:r>
              <a:rPr lang="zh-TW" altLang="en-US" dirty="0"/>
              <a:t>智慧醫療</a:t>
            </a: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76" y="1635646"/>
            <a:ext cx="8385048" cy="245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127666" y="2067694"/>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K</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6" name="矩形 5"/>
          <p:cNvSpPr/>
          <p:nvPr/>
        </p:nvSpPr>
        <p:spPr>
          <a:xfrm>
            <a:off x="4127666" y="2434126"/>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P</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7" name="矩形 6"/>
          <p:cNvSpPr/>
          <p:nvPr/>
        </p:nvSpPr>
        <p:spPr>
          <a:xfrm>
            <a:off x="4127666" y="2805495"/>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O</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8" name="矩形 7"/>
          <p:cNvSpPr/>
          <p:nvPr/>
        </p:nvSpPr>
        <p:spPr>
          <a:xfrm>
            <a:off x="4127666" y="3226823"/>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R</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9" name="矩形 8"/>
          <p:cNvSpPr/>
          <p:nvPr/>
        </p:nvSpPr>
        <p:spPr>
          <a:xfrm>
            <a:off x="4127666" y="3605667"/>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L</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0" name="矩形 9"/>
          <p:cNvSpPr/>
          <p:nvPr/>
        </p:nvSpPr>
        <p:spPr>
          <a:xfrm>
            <a:off x="8244408" y="2067694"/>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S</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1" name="矩形 10"/>
          <p:cNvSpPr/>
          <p:nvPr/>
        </p:nvSpPr>
        <p:spPr>
          <a:xfrm>
            <a:off x="8244408" y="2434126"/>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T</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2" name="矩形 11"/>
          <p:cNvSpPr/>
          <p:nvPr/>
        </p:nvSpPr>
        <p:spPr>
          <a:xfrm>
            <a:off x="8244408" y="2805495"/>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N</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3" name="矩形 12"/>
          <p:cNvSpPr/>
          <p:nvPr/>
        </p:nvSpPr>
        <p:spPr>
          <a:xfrm>
            <a:off x="8244408" y="3226823"/>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Q</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14" name="矩形 13"/>
          <p:cNvSpPr/>
          <p:nvPr/>
        </p:nvSpPr>
        <p:spPr>
          <a:xfrm>
            <a:off x="8244408" y="3605667"/>
            <a:ext cx="325730" cy="430887"/>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M</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3"/>
          <p:cNvSpPr>
            <a:spLocks noGrp="1"/>
          </p:cNvSpPr>
          <p:nvPr>
            <p:ph type="title"/>
          </p:nvPr>
        </p:nvSpPr>
        <p:spPr>
          <a:xfrm>
            <a:off x="457200" y="50800"/>
            <a:ext cx="8229600" cy="857250"/>
          </a:xfrm>
        </p:spPr>
        <p:txBody>
          <a:bodyPr/>
          <a:lstStyle/>
          <a:p>
            <a:r>
              <a:rPr lang="en-US" altLang="zh-TW" smtClean="0">
                <a:solidFill>
                  <a:schemeClr val="tx1"/>
                </a:solidFill>
              </a:rPr>
              <a:t>Chapter 01</a:t>
            </a:r>
            <a:r>
              <a:rPr lang="zh-TW" altLang="en-US" smtClean="0">
                <a:solidFill>
                  <a:schemeClr val="tx1"/>
                </a:solidFill>
              </a:rPr>
              <a:t>　緒論</a:t>
            </a:r>
          </a:p>
        </p:txBody>
      </p:sp>
      <p:sp>
        <p:nvSpPr>
          <p:cNvPr id="17411" name="內容版面配置區 4"/>
          <p:cNvSpPr>
            <a:spLocks noGrp="1"/>
          </p:cNvSpPr>
          <p:nvPr>
            <p:ph idx="1"/>
          </p:nvPr>
        </p:nvSpPr>
        <p:spPr>
          <a:xfrm>
            <a:off x="457200" y="915988"/>
            <a:ext cx="8229600" cy="3394075"/>
          </a:xfrm>
        </p:spPr>
        <p:txBody>
          <a:bodyPr/>
          <a:lstStyle/>
          <a:p>
            <a:r>
              <a:rPr lang="zh-TW" altLang="en-US" smtClean="0"/>
              <a:t>　　在機器人的發展過程中， 賦予機器人以情感 </a:t>
            </a:r>
            <a:r>
              <a:rPr lang="en-US" altLang="zh-TW" b="1" smtClean="0"/>
              <a:t>(emotion) </a:t>
            </a:r>
            <a:r>
              <a:rPr lang="zh-TW" altLang="en-US" smtClean="0"/>
              <a:t>是最富有爭議的。通常機器人被視為一個極其複雜的裝置，但人們認為機器人不會具備感情。當有很多父母失去了自己的孩子，基於殷切的需要，就使這種可能性大大增加了。於是，</a:t>
            </a:r>
            <a:r>
              <a:rPr lang="en-US" altLang="zh-TW" smtClean="0"/>
              <a:t>Cybertronics Manufacturing </a:t>
            </a:r>
            <a:r>
              <a:rPr lang="zh-TW" altLang="en-US" smtClean="0"/>
              <a:t>製作公司著手解決了這個問題，製造出了第一位具有感情的機器人，他的名字叫大衛</a:t>
            </a:r>
            <a:r>
              <a:rPr lang="en-US" altLang="zh-TW" smtClean="0"/>
              <a:t>——</a:t>
            </a:r>
            <a:r>
              <a:rPr lang="zh-TW" altLang="en-US" smtClean="0"/>
              <a:t>一位被輸入情感程式的機器男孩。</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pPr>
              <a:spcBef>
                <a:spcPts val="1200"/>
              </a:spcBef>
            </a:pPr>
            <a:r>
              <a:rPr lang="zh-TW" altLang="en-US" dirty="0"/>
              <a:t>二、是非題</a:t>
            </a:r>
          </a:p>
          <a:p>
            <a:pPr marL="976313" indent="-976313">
              <a:spcBef>
                <a:spcPts val="1200"/>
              </a:spcBef>
            </a:pPr>
            <a:r>
              <a:rPr lang="en-US" altLang="zh-TW" dirty="0"/>
              <a:t>( ) 1. </a:t>
            </a:r>
            <a:r>
              <a:rPr lang="zh-TW" altLang="en-US" dirty="0"/>
              <a:t>弱人工智慧</a:t>
            </a:r>
            <a:r>
              <a:rPr lang="en-US" altLang="zh-TW" dirty="0"/>
              <a:t>(weak AI)</a:t>
            </a:r>
            <a:r>
              <a:rPr lang="zh-TW" altLang="en-US" dirty="0"/>
              <a:t>，又稱為專用人工智慧</a:t>
            </a:r>
            <a:r>
              <a:rPr lang="en-US" altLang="zh-TW" dirty="0"/>
              <a:t>(ANI, artificial </a:t>
            </a:r>
            <a:r>
              <a:rPr lang="en-US" altLang="zh-TW" dirty="0" smtClean="0"/>
              <a:t>narrow</a:t>
            </a:r>
            <a:r>
              <a:rPr lang="zh-TW" altLang="en-US" dirty="0" smtClean="0"/>
              <a:t>　</a:t>
            </a:r>
            <a:r>
              <a:rPr lang="en-US" altLang="zh-TW" dirty="0" smtClean="0"/>
              <a:t>intelligence</a:t>
            </a:r>
            <a:r>
              <a:rPr lang="en-US" altLang="zh-TW" dirty="0"/>
              <a:t>)</a:t>
            </a:r>
            <a:r>
              <a:rPr lang="zh-TW" altLang="en-US" dirty="0"/>
              <a:t>。</a:t>
            </a:r>
          </a:p>
          <a:p>
            <a:pPr marL="976313" indent="-976313">
              <a:spcBef>
                <a:spcPts val="1200"/>
              </a:spcBef>
            </a:pPr>
            <a:r>
              <a:rPr lang="en-US" altLang="zh-TW" dirty="0"/>
              <a:t>( ) 2. </a:t>
            </a:r>
            <a:r>
              <a:rPr lang="zh-TW" altLang="en-US" dirty="0"/>
              <a:t>未來人類有可能研發與製造出真正能推理和解決問題的智慧型機器，</a:t>
            </a:r>
            <a:r>
              <a:rPr lang="zh-TW" altLang="en-US" dirty="0" smtClean="0"/>
              <a:t>並且</a:t>
            </a:r>
            <a:r>
              <a:rPr lang="zh-TW" altLang="en-US" dirty="0"/>
              <a:t>這樣的機器將具有有知覺的、有自我意識的機器，這是專用</a:t>
            </a:r>
            <a:r>
              <a:rPr lang="zh-TW" altLang="en-US" dirty="0" smtClean="0"/>
              <a:t>人工智慧</a:t>
            </a:r>
            <a:r>
              <a:rPr lang="zh-TW" altLang="en-US" dirty="0"/>
              <a:t>的觀點。</a:t>
            </a:r>
          </a:p>
          <a:p>
            <a:pPr marL="976313" indent="-976313">
              <a:spcBef>
                <a:spcPts val="1200"/>
              </a:spcBef>
            </a:pPr>
            <a:r>
              <a:rPr lang="en-US" altLang="zh-TW" dirty="0"/>
              <a:t>( ) 3. AI </a:t>
            </a:r>
            <a:r>
              <a:rPr lang="zh-TW" altLang="en-US" dirty="0"/>
              <a:t>人工智慧技術的應用與發展，得助於電腦科技與網路快速與準確</a:t>
            </a:r>
            <a:r>
              <a:rPr lang="zh-TW" altLang="en-US" dirty="0" smtClean="0"/>
              <a:t>計算</a:t>
            </a:r>
            <a:r>
              <a:rPr lang="zh-TW" altLang="en-US" dirty="0"/>
              <a:t>能力，逐漸深入影響人類許多層面</a:t>
            </a:r>
            <a:r>
              <a:rPr lang="zh-TW" altLang="en-US" dirty="0" smtClean="0"/>
              <a:t>。</a:t>
            </a:r>
            <a:endParaRPr lang="zh-TW" altLang="en-US" dirty="0"/>
          </a:p>
        </p:txBody>
      </p:sp>
      <p:sp>
        <p:nvSpPr>
          <p:cNvPr id="4" name="矩形 3"/>
          <p:cNvSpPr/>
          <p:nvPr/>
        </p:nvSpPr>
        <p:spPr>
          <a:xfrm>
            <a:off x="518960" y="1396472"/>
            <a:ext cx="466794" cy="430887"/>
          </a:xfrm>
          <a:prstGeom prst="rect">
            <a:avLst/>
          </a:prstGeom>
        </p:spPr>
        <p:txBody>
          <a:bodyPr wrap="none">
            <a:spAutoFit/>
          </a:bodyPr>
          <a:lstStyle/>
          <a:p>
            <a:r>
              <a:rPr lang="en-US" altLang="zh-TW" sz="2200" b="1" dirty="0" smtClean="0">
                <a:solidFill>
                  <a:srgbClr val="FF0000"/>
                </a:solidFill>
                <a:latin typeface="新細明體"/>
                <a:ea typeface="新細明體"/>
              </a:rPr>
              <a:t>○</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527301" y="2221888"/>
            <a:ext cx="466794" cy="430887"/>
          </a:xfrm>
          <a:prstGeom prst="rect">
            <a:avLst/>
          </a:prstGeom>
        </p:spPr>
        <p:txBody>
          <a:bodyPr wrap="none">
            <a:spAutoFit/>
          </a:bodyPr>
          <a:lstStyle/>
          <a:p>
            <a:r>
              <a:rPr lang="en-US" altLang="zh-TW" sz="2200" b="1" dirty="0" smtClean="0">
                <a:solidFill>
                  <a:srgbClr val="FF0000"/>
                </a:solidFill>
                <a:latin typeface="新細明體"/>
                <a:ea typeface="新細明體"/>
              </a:rPr>
              <a:t>╳</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6" name="矩形 5"/>
          <p:cNvSpPr/>
          <p:nvPr/>
        </p:nvSpPr>
        <p:spPr>
          <a:xfrm>
            <a:off x="527301" y="3363838"/>
            <a:ext cx="466794" cy="430887"/>
          </a:xfrm>
          <a:prstGeom prst="rect">
            <a:avLst/>
          </a:prstGeom>
        </p:spPr>
        <p:txBody>
          <a:bodyPr wrap="none">
            <a:spAutoFit/>
          </a:bodyPr>
          <a:lstStyle/>
          <a:p>
            <a:r>
              <a:rPr lang="en-US" altLang="zh-TW" sz="2200" b="1" dirty="0" smtClean="0">
                <a:solidFill>
                  <a:srgbClr val="FF0000"/>
                </a:solidFill>
                <a:latin typeface="新細明體"/>
                <a:ea typeface="新細明體"/>
              </a:rPr>
              <a:t>○</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pPr marL="976313" indent="-976313">
              <a:spcBef>
                <a:spcPts val="1200"/>
              </a:spcBef>
            </a:pPr>
            <a:r>
              <a:rPr lang="en-US" altLang="zh-TW" dirty="0"/>
              <a:t>( ) 4. AI </a:t>
            </a:r>
            <a:r>
              <a:rPr lang="zh-TW" altLang="en-US" dirty="0"/>
              <a:t>人工智慧技術的應用與發展，一方面促進了電腦與網路工業的發展；另一方面，也帶來了新的工作需求及勞務就業問題。</a:t>
            </a:r>
          </a:p>
          <a:p>
            <a:pPr marL="976313" indent="-976313">
              <a:spcBef>
                <a:spcPts val="1200"/>
              </a:spcBef>
            </a:pPr>
            <a:r>
              <a:rPr lang="en-US" altLang="zh-TW" dirty="0"/>
              <a:t>( ) 5. </a:t>
            </a:r>
            <a:r>
              <a:rPr lang="zh-TW" altLang="en-US" dirty="0"/>
              <a:t>給機器人裝上「大腦晶片」，是目前智慧型機器人的研發方向。</a:t>
            </a:r>
          </a:p>
          <a:p>
            <a:pPr>
              <a:spcBef>
                <a:spcPts val="1200"/>
              </a:spcBef>
            </a:pPr>
            <a:endParaRPr lang="zh-TW" altLang="en-US" dirty="0"/>
          </a:p>
        </p:txBody>
      </p:sp>
      <p:sp>
        <p:nvSpPr>
          <p:cNvPr id="4" name="矩形 3"/>
          <p:cNvSpPr/>
          <p:nvPr/>
        </p:nvSpPr>
        <p:spPr>
          <a:xfrm>
            <a:off x="521508" y="915566"/>
            <a:ext cx="466794" cy="430887"/>
          </a:xfrm>
          <a:prstGeom prst="rect">
            <a:avLst/>
          </a:prstGeom>
        </p:spPr>
        <p:txBody>
          <a:bodyPr wrap="none">
            <a:spAutoFit/>
          </a:bodyPr>
          <a:lstStyle/>
          <a:p>
            <a:r>
              <a:rPr lang="en-US" altLang="zh-TW" sz="2200" b="1" dirty="0" smtClean="0">
                <a:solidFill>
                  <a:srgbClr val="FF0000"/>
                </a:solidFill>
                <a:latin typeface="新細明體"/>
                <a:ea typeface="新細明體"/>
              </a:rPr>
              <a:t>○</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515715" y="2075203"/>
            <a:ext cx="466794" cy="430887"/>
          </a:xfrm>
          <a:prstGeom prst="rect">
            <a:avLst/>
          </a:prstGeom>
        </p:spPr>
        <p:txBody>
          <a:bodyPr wrap="none">
            <a:spAutoFit/>
          </a:bodyPr>
          <a:lstStyle/>
          <a:p>
            <a:r>
              <a:rPr lang="en-US" altLang="zh-TW" sz="2200" b="1" dirty="0" smtClean="0">
                <a:solidFill>
                  <a:srgbClr val="FF0000"/>
                </a:solidFill>
                <a:latin typeface="新細明體"/>
                <a:ea typeface="新細明體"/>
              </a:rPr>
              <a:t>○</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r>
              <a:rPr lang="zh-TW" altLang="en-US" dirty="0"/>
              <a:t>三、選擇題（單複選）</a:t>
            </a:r>
          </a:p>
          <a:p>
            <a:pPr marL="976313" indent="-976313"/>
            <a:r>
              <a:rPr lang="en-US" altLang="zh-TW" dirty="0"/>
              <a:t>( ) 1. </a:t>
            </a:r>
            <a:r>
              <a:rPr lang="zh-TW" altLang="en-US" dirty="0"/>
              <a:t>如果將人工智慧分成運算資源基礎、核心技術發展與應用領域等層次</a:t>
            </a:r>
            <a:r>
              <a:rPr lang="zh-TW" altLang="en-US" dirty="0" smtClean="0"/>
              <a:t>，無人</a:t>
            </a:r>
            <a:r>
              <a:rPr lang="zh-TW" altLang="en-US" dirty="0"/>
              <a:t>自動駕駛車</a:t>
            </a:r>
            <a:r>
              <a:rPr lang="en-US" altLang="zh-TW" dirty="0"/>
              <a:t>(self-driving car) </a:t>
            </a:r>
            <a:r>
              <a:rPr lang="zh-TW" altLang="en-US" dirty="0"/>
              <a:t>是</a:t>
            </a:r>
            <a:r>
              <a:rPr lang="zh-TW" altLang="en-US" dirty="0" smtClean="0"/>
              <a:t>屬於＿＿＿＿。</a:t>
            </a:r>
            <a:endParaRPr lang="zh-TW" altLang="en-US" dirty="0"/>
          </a:p>
          <a:p>
            <a:pPr indent="576263"/>
            <a:r>
              <a:rPr lang="en-US" altLang="zh-TW" dirty="0"/>
              <a:t>(A) </a:t>
            </a:r>
            <a:r>
              <a:rPr lang="zh-TW" altLang="en-US" dirty="0"/>
              <a:t>運算資源基礎 </a:t>
            </a:r>
            <a:r>
              <a:rPr lang="en-US" altLang="zh-TW" dirty="0"/>
              <a:t>(B) </a:t>
            </a:r>
            <a:r>
              <a:rPr lang="zh-TW" altLang="en-US" dirty="0"/>
              <a:t>核心技術發展</a:t>
            </a:r>
          </a:p>
          <a:p>
            <a:pPr indent="576263"/>
            <a:r>
              <a:rPr lang="en-US" altLang="zh-TW" dirty="0"/>
              <a:t>(C) </a:t>
            </a:r>
            <a:r>
              <a:rPr lang="zh-TW" altLang="en-US" dirty="0"/>
              <a:t>應用領域 </a:t>
            </a:r>
            <a:r>
              <a:rPr lang="en-US" altLang="zh-TW" dirty="0"/>
              <a:t>(D) </a:t>
            </a:r>
            <a:r>
              <a:rPr lang="zh-TW" altLang="en-US" dirty="0"/>
              <a:t>以上</a:t>
            </a:r>
            <a:r>
              <a:rPr lang="en-US" altLang="zh-TW" dirty="0"/>
              <a:t>A</a:t>
            </a:r>
            <a:r>
              <a:rPr lang="zh-TW" altLang="en-US" dirty="0"/>
              <a:t>、</a:t>
            </a:r>
            <a:r>
              <a:rPr lang="en-US" altLang="zh-TW" dirty="0"/>
              <a:t>B </a:t>
            </a:r>
            <a:r>
              <a:rPr lang="zh-TW" altLang="en-US" dirty="0"/>
              <a:t>和</a:t>
            </a:r>
            <a:r>
              <a:rPr lang="en-US" altLang="zh-TW" dirty="0"/>
              <a:t>C </a:t>
            </a:r>
            <a:r>
              <a:rPr lang="zh-TW" altLang="en-US" dirty="0"/>
              <a:t>都有</a:t>
            </a:r>
          </a:p>
          <a:p>
            <a:r>
              <a:rPr lang="en-US" altLang="zh-TW" dirty="0"/>
              <a:t>( ) 2. </a:t>
            </a:r>
            <a:r>
              <a:rPr lang="zh-TW" altLang="en-US" dirty="0"/>
              <a:t>人工智慧領域中，</a:t>
            </a:r>
            <a:r>
              <a:rPr lang="en-US" altLang="zh-TW" dirty="0" err="1"/>
              <a:t>AIoT</a:t>
            </a:r>
            <a:r>
              <a:rPr lang="en-US" altLang="zh-TW" dirty="0"/>
              <a:t> </a:t>
            </a:r>
            <a:r>
              <a:rPr lang="zh-TW" altLang="en-US" dirty="0" smtClean="0"/>
              <a:t>代表＿＿＿＿。</a:t>
            </a:r>
            <a:endParaRPr lang="zh-TW" altLang="en-US" dirty="0"/>
          </a:p>
          <a:p>
            <a:pPr indent="550863"/>
            <a:r>
              <a:rPr lang="en-US" altLang="zh-TW" dirty="0"/>
              <a:t>(A) </a:t>
            </a:r>
            <a:r>
              <a:rPr lang="zh-TW" altLang="en-US" dirty="0"/>
              <a:t>智慧製造 </a:t>
            </a:r>
            <a:r>
              <a:rPr lang="en-US" altLang="zh-TW" dirty="0"/>
              <a:t>(B) </a:t>
            </a:r>
            <a:r>
              <a:rPr lang="zh-TW" altLang="en-US" dirty="0"/>
              <a:t>人工智慧物聯網</a:t>
            </a:r>
          </a:p>
          <a:p>
            <a:pPr indent="550863"/>
            <a:r>
              <a:rPr lang="en-US" altLang="zh-TW" dirty="0"/>
              <a:t>(C) </a:t>
            </a:r>
            <a:r>
              <a:rPr lang="zh-TW" altLang="en-US" dirty="0"/>
              <a:t>機器學習 </a:t>
            </a:r>
            <a:r>
              <a:rPr lang="en-US" altLang="zh-TW" dirty="0"/>
              <a:t>(D) </a:t>
            </a:r>
            <a:r>
              <a:rPr lang="zh-TW" altLang="en-US" dirty="0"/>
              <a:t>智慧城市</a:t>
            </a:r>
          </a:p>
        </p:txBody>
      </p:sp>
      <p:sp>
        <p:nvSpPr>
          <p:cNvPr id="4" name="矩形 3"/>
          <p:cNvSpPr/>
          <p:nvPr/>
        </p:nvSpPr>
        <p:spPr>
          <a:xfrm>
            <a:off x="560142" y="1323067"/>
            <a:ext cx="362600" cy="430887"/>
          </a:xfrm>
          <a:prstGeom prst="rect">
            <a:avLst/>
          </a:prstGeom>
        </p:spPr>
        <p:txBody>
          <a:bodyPr wrap="none">
            <a:spAutoFit/>
          </a:bodyPr>
          <a:lstStyle/>
          <a:p>
            <a:r>
              <a:rPr lang="en-US" altLang="zh-TW" sz="2200" b="1" dirty="0" smtClean="0">
                <a:solidFill>
                  <a:srgbClr val="FF0000"/>
                </a:solidFill>
                <a:latin typeface="新細明體"/>
                <a:ea typeface="新細明體"/>
              </a:rPr>
              <a:t>C</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565924" y="3196672"/>
            <a:ext cx="362600" cy="430887"/>
          </a:xfrm>
          <a:prstGeom prst="rect">
            <a:avLst/>
          </a:prstGeom>
        </p:spPr>
        <p:txBody>
          <a:bodyPr wrap="none">
            <a:spAutoFit/>
          </a:bodyPr>
          <a:lstStyle/>
          <a:p>
            <a:r>
              <a:rPr lang="en-US" altLang="zh-TW" sz="2200" b="1" dirty="0" smtClean="0">
                <a:solidFill>
                  <a:srgbClr val="FF0000"/>
                </a:solidFill>
                <a:latin typeface="新細明體"/>
                <a:ea typeface="新細明體"/>
              </a:rPr>
              <a:t>B</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pPr marL="1001713" indent="-1001713"/>
            <a:r>
              <a:rPr lang="en-US" altLang="zh-TW" dirty="0"/>
              <a:t>( ) 3. </a:t>
            </a:r>
            <a:r>
              <a:rPr lang="zh-TW" altLang="en-US" dirty="0"/>
              <a:t>組成人工智慧物聯網，分別是</a:t>
            </a:r>
            <a:r>
              <a:rPr lang="zh-TW" altLang="en-US" dirty="0" smtClean="0"/>
              <a:t>指＿＿＿＿等</a:t>
            </a:r>
            <a:r>
              <a:rPr lang="zh-TW" altLang="en-US" dirty="0"/>
              <a:t>三項新興技術。（請選三</a:t>
            </a:r>
            <a:r>
              <a:rPr lang="zh-TW" altLang="en-US" dirty="0" smtClean="0"/>
              <a:t>項以上</a:t>
            </a:r>
            <a:r>
              <a:rPr lang="zh-TW" altLang="en-US" dirty="0"/>
              <a:t>）</a:t>
            </a:r>
          </a:p>
          <a:p>
            <a:pPr indent="538163"/>
            <a:r>
              <a:rPr lang="en-US" altLang="zh-TW" dirty="0"/>
              <a:t>(A) </a:t>
            </a:r>
            <a:r>
              <a:rPr lang="zh-TW" altLang="en-US" dirty="0"/>
              <a:t>大數據</a:t>
            </a:r>
            <a:r>
              <a:rPr lang="en-US" altLang="zh-TW" dirty="0"/>
              <a:t>(big data)</a:t>
            </a:r>
          </a:p>
          <a:p>
            <a:pPr indent="538163"/>
            <a:r>
              <a:rPr lang="en-US" altLang="zh-TW" dirty="0"/>
              <a:t>(B) </a:t>
            </a:r>
            <a:r>
              <a:rPr lang="zh-TW" altLang="en-US" dirty="0"/>
              <a:t>物聯網</a:t>
            </a:r>
            <a:r>
              <a:rPr lang="en-US" altLang="zh-TW" dirty="0"/>
              <a:t>(</a:t>
            </a:r>
            <a:r>
              <a:rPr lang="en-US" altLang="zh-TW" dirty="0" err="1"/>
              <a:t>IoT</a:t>
            </a:r>
            <a:r>
              <a:rPr lang="en-US" altLang="zh-TW" dirty="0"/>
              <a:t>, Internet of things)</a:t>
            </a:r>
          </a:p>
          <a:p>
            <a:pPr indent="538163"/>
            <a:r>
              <a:rPr lang="en-US" altLang="zh-TW" dirty="0"/>
              <a:t>(C) </a:t>
            </a:r>
            <a:r>
              <a:rPr lang="zh-TW" altLang="en-US" dirty="0"/>
              <a:t>自然語言處理</a:t>
            </a:r>
          </a:p>
          <a:p>
            <a:pPr indent="538163"/>
            <a:r>
              <a:rPr lang="en-US" altLang="zh-TW" dirty="0"/>
              <a:t>(D) </a:t>
            </a:r>
            <a:r>
              <a:rPr lang="zh-TW" altLang="en-US" dirty="0"/>
              <a:t>邊緣計算（雲計算）</a:t>
            </a:r>
            <a:r>
              <a:rPr lang="en-US" altLang="zh-TW" dirty="0"/>
              <a:t>(cloud computing)</a:t>
            </a:r>
            <a:endParaRPr lang="zh-TW" altLang="en-US" dirty="0"/>
          </a:p>
        </p:txBody>
      </p:sp>
      <p:sp>
        <p:nvSpPr>
          <p:cNvPr id="4" name="矩形 3"/>
          <p:cNvSpPr/>
          <p:nvPr/>
        </p:nvSpPr>
        <p:spPr>
          <a:xfrm>
            <a:off x="579383" y="915566"/>
            <a:ext cx="325730" cy="1107996"/>
          </a:xfrm>
          <a:prstGeom prst="rect">
            <a:avLst/>
          </a:prstGeom>
        </p:spPr>
        <p:txBody>
          <a:bodyPr wrap="none">
            <a:spAutoFit/>
          </a:bodyPr>
          <a:lstStyle/>
          <a:p>
            <a:r>
              <a:rPr lang="en-US" altLang="zh-TW" sz="2200" b="1" dirty="0" smtClean="0">
                <a:solidFill>
                  <a:srgbClr val="FF0000"/>
                </a:solidFill>
                <a:latin typeface="標楷體" panose="03000509000000000000" pitchFamily="65" charset="-120"/>
                <a:ea typeface="標楷體" panose="03000509000000000000" pitchFamily="65" charset="-120"/>
              </a:rPr>
              <a:t>A</a:t>
            </a:r>
          </a:p>
          <a:p>
            <a:r>
              <a:rPr lang="en-US" altLang="zh-TW" sz="2200" b="1" dirty="0" smtClean="0">
                <a:solidFill>
                  <a:srgbClr val="FF0000"/>
                </a:solidFill>
                <a:latin typeface="標楷體" panose="03000509000000000000" pitchFamily="65" charset="-120"/>
                <a:ea typeface="標楷體" panose="03000509000000000000" pitchFamily="65" charset="-120"/>
              </a:rPr>
              <a:t>B</a:t>
            </a:r>
          </a:p>
          <a:p>
            <a:r>
              <a:rPr lang="en-US" altLang="zh-TW" sz="2200" b="1" dirty="0" smtClean="0">
                <a:solidFill>
                  <a:srgbClr val="FF0000"/>
                </a:solidFill>
                <a:latin typeface="標楷體" panose="03000509000000000000" pitchFamily="65" charset="-120"/>
                <a:ea typeface="標楷體" panose="03000509000000000000" pitchFamily="65" charset="-120"/>
              </a:rPr>
              <a:t>D</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Chapter </a:t>
            </a:r>
            <a:r>
              <a:rPr lang="en-US" altLang="zh-TW" dirty="0" smtClean="0"/>
              <a:t>1 </a:t>
            </a:r>
            <a:r>
              <a:rPr lang="zh-TW" altLang="en-US" dirty="0" smtClean="0"/>
              <a:t>作 </a:t>
            </a:r>
            <a:r>
              <a:rPr lang="zh-TW" altLang="en-US" dirty="0"/>
              <a:t>業</a:t>
            </a:r>
          </a:p>
        </p:txBody>
      </p:sp>
      <p:sp>
        <p:nvSpPr>
          <p:cNvPr id="3" name="內容版面配置區 2"/>
          <p:cNvSpPr>
            <a:spLocks noGrp="1"/>
          </p:cNvSpPr>
          <p:nvPr>
            <p:ph idx="1"/>
          </p:nvPr>
        </p:nvSpPr>
        <p:spPr/>
        <p:txBody>
          <a:bodyPr/>
          <a:lstStyle/>
          <a:p>
            <a:pPr marL="965200" indent="-965200"/>
            <a:r>
              <a:rPr lang="en-US" altLang="zh-TW" dirty="0"/>
              <a:t>( ) 4. </a:t>
            </a:r>
            <a:r>
              <a:rPr lang="zh-TW" altLang="en-US" dirty="0"/>
              <a:t>為了發展擬人化的特性（具有人工意識或人工大腦），許多知名</a:t>
            </a:r>
            <a:r>
              <a:rPr lang="zh-TW" altLang="en-US" dirty="0" smtClean="0"/>
              <a:t>企業提出</a:t>
            </a:r>
            <a:r>
              <a:rPr lang="zh-TW" altLang="en-US" dirty="0"/>
              <a:t>人工大腦的基本框架。例如，有企業將人工智慧大腦劃分為</a:t>
            </a:r>
            <a:r>
              <a:rPr lang="zh-TW" altLang="en-US" dirty="0" smtClean="0"/>
              <a:t>應用層</a:t>
            </a:r>
            <a:r>
              <a:rPr lang="zh-TW" altLang="en-US" dirty="0"/>
              <a:t>、認知層、感知層、演算法層、大數據、及雲計算等幾個層。</a:t>
            </a:r>
            <a:r>
              <a:rPr lang="zh-TW" altLang="en-US" dirty="0" smtClean="0"/>
              <a:t>下列＿＿＿＿是</a:t>
            </a:r>
            <a:r>
              <a:rPr lang="zh-TW" altLang="en-US" dirty="0"/>
              <a:t>屬於大數據層。（請選三項以上）</a:t>
            </a:r>
          </a:p>
          <a:p>
            <a:pPr indent="525463"/>
            <a:r>
              <a:rPr lang="en-US" altLang="zh-TW" dirty="0"/>
              <a:t>(A) </a:t>
            </a:r>
            <a:r>
              <a:rPr lang="zh-TW" altLang="en-US" dirty="0"/>
              <a:t>自然語言處理 </a:t>
            </a:r>
            <a:r>
              <a:rPr lang="en-US" altLang="zh-TW" dirty="0"/>
              <a:t>(B) </a:t>
            </a:r>
            <a:r>
              <a:rPr lang="zh-TW" altLang="en-US" dirty="0"/>
              <a:t>大數據分析</a:t>
            </a:r>
          </a:p>
          <a:p>
            <a:pPr indent="525463"/>
            <a:r>
              <a:rPr lang="en-US" altLang="zh-TW" dirty="0"/>
              <a:t>(C) </a:t>
            </a:r>
            <a:r>
              <a:rPr lang="zh-TW" altLang="en-US" dirty="0"/>
              <a:t>資料標註 </a:t>
            </a:r>
            <a:r>
              <a:rPr lang="en-US" altLang="zh-TW" dirty="0"/>
              <a:t>(D) </a:t>
            </a:r>
            <a:r>
              <a:rPr lang="zh-TW" altLang="en-US" dirty="0"/>
              <a:t>資料獲取</a:t>
            </a:r>
          </a:p>
          <a:p>
            <a:pPr marL="1027113" indent="-1027113"/>
            <a:r>
              <a:rPr lang="en-US" altLang="zh-TW" dirty="0"/>
              <a:t>( ) 5. </a:t>
            </a:r>
            <a:r>
              <a:rPr lang="zh-TW" altLang="en-US" dirty="0"/>
              <a:t>有部分</a:t>
            </a:r>
            <a:r>
              <a:rPr lang="en-US" altLang="zh-TW" dirty="0"/>
              <a:t>AI </a:t>
            </a:r>
            <a:r>
              <a:rPr lang="zh-TW" altLang="en-US" dirty="0"/>
              <a:t>專家將 </a:t>
            </a:r>
            <a:r>
              <a:rPr lang="en-US" altLang="zh-TW" dirty="0"/>
              <a:t>Strong AI</a:t>
            </a:r>
            <a:r>
              <a:rPr lang="zh-TW" altLang="en-US" dirty="0"/>
              <a:t>（強人工智慧）分成兩類，是</a:t>
            </a:r>
            <a:r>
              <a:rPr lang="zh-TW" altLang="en-US" dirty="0" smtClean="0"/>
              <a:t>指＿＿＿＿。（</a:t>
            </a:r>
            <a:r>
              <a:rPr lang="zh-TW" altLang="en-US" dirty="0"/>
              <a:t>請選擇二項）</a:t>
            </a:r>
          </a:p>
          <a:p>
            <a:pPr indent="550863"/>
            <a:r>
              <a:rPr lang="en-US" altLang="zh-TW" dirty="0"/>
              <a:t>(A) </a:t>
            </a:r>
            <a:r>
              <a:rPr lang="zh-TW" altLang="en-US" dirty="0"/>
              <a:t>類人的人工智慧 </a:t>
            </a:r>
            <a:r>
              <a:rPr lang="en-US" altLang="zh-TW" dirty="0"/>
              <a:t>(B)</a:t>
            </a:r>
            <a:r>
              <a:rPr lang="zh-TW" altLang="en-US" dirty="0"/>
              <a:t>混成式的人工智慧</a:t>
            </a:r>
          </a:p>
          <a:p>
            <a:pPr indent="550863"/>
            <a:r>
              <a:rPr lang="en-US" altLang="zh-TW" dirty="0"/>
              <a:t>(C) </a:t>
            </a:r>
            <a:r>
              <a:rPr lang="zh-TW" altLang="en-US" dirty="0"/>
              <a:t>非類人的人工智慧 </a:t>
            </a:r>
            <a:r>
              <a:rPr lang="en-US" altLang="zh-TW" dirty="0"/>
              <a:t>(D)</a:t>
            </a:r>
            <a:r>
              <a:rPr lang="zh-TW" altLang="en-US" dirty="0"/>
              <a:t>應用型的人工智慧</a:t>
            </a:r>
          </a:p>
        </p:txBody>
      </p:sp>
      <p:sp>
        <p:nvSpPr>
          <p:cNvPr id="4" name="矩形 3"/>
          <p:cNvSpPr/>
          <p:nvPr/>
        </p:nvSpPr>
        <p:spPr>
          <a:xfrm>
            <a:off x="556233" y="915566"/>
            <a:ext cx="375424" cy="1107996"/>
          </a:xfrm>
          <a:prstGeom prst="rect">
            <a:avLst/>
          </a:prstGeom>
        </p:spPr>
        <p:txBody>
          <a:bodyPr wrap="none">
            <a:spAutoFit/>
          </a:bodyPr>
          <a:lstStyle/>
          <a:p>
            <a:r>
              <a:rPr lang="en-US" altLang="zh-TW" sz="2200" b="1" dirty="0" smtClean="0">
                <a:solidFill>
                  <a:srgbClr val="FF0000"/>
                </a:solidFill>
                <a:latin typeface="新細明體"/>
                <a:ea typeface="新細明體"/>
              </a:rPr>
              <a:t>B</a:t>
            </a:r>
          </a:p>
          <a:p>
            <a:r>
              <a:rPr lang="en-US" altLang="zh-TW" sz="2200" b="1" dirty="0" smtClean="0">
                <a:solidFill>
                  <a:srgbClr val="FF0000"/>
                </a:solidFill>
                <a:latin typeface="新細明體"/>
                <a:ea typeface="新細明體"/>
              </a:rPr>
              <a:t>C</a:t>
            </a:r>
          </a:p>
          <a:p>
            <a:r>
              <a:rPr lang="en-US" altLang="zh-TW" sz="2200" b="1" dirty="0" smtClean="0">
                <a:solidFill>
                  <a:srgbClr val="FF0000"/>
                </a:solidFill>
                <a:latin typeface="新細明體"/>
                <a:ea typeface="新細明體"/>
              </a:rPr>
              <a:t>D</a:t>
            </a:r>
            <a:endParaRPr lang="zh-TW" altLang="en-US" sz="2200" b="1" dirty="0">
              <a:solidFill>
                <a:srgbClr val="FF0000"/>
              </a:solidFill>
              <a:latin typeface="標楷體" panose="03000509000000000000" pitchFamily="65" charset="-120"/>
              <a:ea typeface="標楷體" panose="03000509000000000000" pitchFamily="65" charset="-120"/>
            </a:endParaRPr>
          </a:p>
        </p:txBody>
      </p:sp>
      <p:sp>
        <p:nvSpPr>
          <p:cNvPr id="5" name="矩形 4"/>
          <p:cNvSpPr/>
          <p:nvPr/>
        </p:nvSpPr>
        <p:spPr>
          <a:xfrm>
            <a:off x="544658" y="3458996"/>
            <a:ext cx="375424" cy="769441"/>
          </a:xfrm>
          <a:prstGeom prst="rect">
            <a:avLst/>
          </a:prstGeom>
        </p:spPr>
        <p:txBody>
          <a:bodyPr wrap="none">
            <a:spAutoFit/>
          </a:bodyPr>
          <a:lstStyle/>
          <a:p>
            <a:r>
              <a:rPr lang="en-US" altLang="zh-TW" sz="2200" b="1" dirty="0" smtClean="0">
                <a:solidFill>
                  <a:srgbClr val="FF0000"/>
                </a:solidFill>
                <a:latin typeface="新細明體"/>
                <a:ea typeface="新細明體"/>
              </a:rPr>
              <a:t>A</a:t>
            </a:r>
          </a:p>
          <a:p>
            <a:r>
              <a:rPr lang="en-US" altLang="zh-TW" sz="2200" b="1" dirty="0">
                <a:solidFill>
                  <a:srgbClr val="FF0000"/>
                </a:solidFill>
                <a:latin typeface="新細明體"/>
                <a:ea typeface="新細明體"/>
              </a:rPr>
              <a:t>C</a:t>
            </a:r>
            <a:endParaRPr lang="zh-TW" altLang="en-US" sz="2200"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48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3"/>
          <p:cNvSpPr>
            <a:spLocks noGrp="1"/>
          </p:cNvSpPr>
          <p:nvPr>
            <p:ph type="title"/>
          </p:nvPr>
        </p:nvSpPr>
        <p:spPr>
          <a:xfrm>
            <a:off x="457200" y="50800"/>
            <a:ext cx="8229600" cy="857250"/>
          </a:xfrm>
        </p:spPr>
        <p:txBody>
          <a:bodyPr/>
          <a:lstStyle/>
          <a:p>
            <a:r>
              <a:rPr lang="en-US" altLang="zh-TW" dirty="0" smtClean="0"/>
              <a:t>1-1 </a:t>
            </a:r>
            <a:r>
              <a:rPr lang="zh-TW" altLang="en-US" dirty="0" smtClean="0"/>
              <a:t>什麼是人工智慧 </a:t>
            </a:r>
            <a:r>
              <a:rPr lang="en-US" altLang="zh-TW" sz="1800" dirty="0" smtClean="0">
                <a:solidFill>
                  <a:schemeClr val="accent2"/>
                </a:solidFill>
              </a:rPr>
              <a:t>P.2</a:t>
            </a:r>
            <a:endParaRPr lang="zh-TW" altLang="en-US" dirty="0" smtClean="0">
              <a:solidFill>
                <a:schemeClr val="accent2"/>
              </a:solidFill>
            </a:endParaRPr>
          </a:p>
        </p:txBody>
      </p:sp>
      <p:sp>
        <p:nvSpPr>
          <p:cNvPr id="18435" name="內容版面配置區 1"/>
          <p:cNvSpPr>
            <a:spLocks noGrp="1"/>
          </p:cNvSpPr>
          <p:nvPr>
            <p:ph idx="1"/>
          </p:nvPr>
        </p:nvSpPr>
        <p:spPr>
          <a:xfrm>
            <a:off x="457200" y="915988"/>
            <a:ext cx="4114800" cy="3394075"/>
          </a:xfrm>
        </p:spPr>
        <p:txBody>
          <a:bodyPr/>
          <a:lstStyle/>
          <a:p>
            <a:r>
              <a:rPr lang="zh-TW" altLang="en-US" smtClean="0"/>
              <a:t>　　人工智慧</a:t>
            </a:r>
            <a:r>
              <a:rPr lang="en-US" altLang="zh-TW" b="1" smtClean="0"/>
              <a:t>(Artificial Intelligence , AI) </a:t>
            </a:r>
            <a:r>
              <a:rPr lang="zh-TW" altLang="en-US" smtClean="0"/>
              <a:t>是電腦科學的一個分支，主要是研究、開發用在模擬、延伸和擴展與人的智慧有關的</a:t>
            </a:r>
            <a:r>
              <a:rPr lang="en-US" altLang="zh-TW" smtClean="0"/>
              <a:t>——</a:t>
            </a:r>
            <a:r>
              <a:rPr lang="zh-TW" altLang="en-US" smtClean="0"/>
              <a:t>理論、方法、技術及應用系統的一門新的技術科學，是一門兼具有研究型與應用型特性的學科，如圖</a:t>
            </a:r>
            <a:r>
              <a:rPr lang="en-US" altLang="zh-TW" smtClean="0"/>
              <a:t>1-1 </a:t>
            </a:r>
            <a:r>
              <a:rPr lang="zh-TW" altLang="en-US" smtClean="0"/>
              <a:t>所示。</a:t>
            </a:r>
          </a:p>
        </p:txBody>
      </p:sp>
      <p:pic>
        <p:nvPicPr>
          <p:cNvPr id="184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463" y="842963"/>
            <a:ext cx="4248150" cy="414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19459" name="內容版面配置區 1"/>
          <p:cNvSpPr>
            <a:spLocks noGrp="1"/>
          </p:cNvSpPr>
          <p:nvPr>
            <p:ph idx="1"/>
          </p:nvPr>
        </p:nvSpPr>
        <p:spPr>
          <a:xfrm>
            <a:off x="457200" y="915988"/>
            <a:ext cx="8229600" cy="3394075"/>
          </a:xfrm>
        </p:spPr>
        <p:txBody>
          <a:bodyPr/>
          <a:lstStyle/>
          <a:p>
            <a:endParaRPr lang="zh-TW" altLang="en-US" smtClean="0"/>
          </a:p>
        </p:txBody>
      </p:sp>
      <p:pic>
        <p:nvPicPr>
          <p:cNvPr id="194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00" y="1847056"/>
            <a:ext cx="6908800" cy="153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300" y="1085850"/>
            <a:ext cx="5218113"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3"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 name="內容版面配置區 1"/>
          <p:cNvSpPr>
            <a:spLocks noGrp="1"/>
          </p:cNvSpPr>
          <p:nvPr>
            <p:ph idx="1"/>
          </p:nvPr>
        </p:nvSpPr>
        <p:spPr>
          <a:xfrm>
            <a:off x="457200" y="915988"/>
            <a:ext cx="3683000" cy="3394075"/>
          </a:xfrm>
        </p:spPr>
        <p:txBody>
          <a:bodyPr/>
          <a:lstStyle/>
          <a:p>
            <a:pPr>
              <a:defRPr/>
            </a:pPr>
            <a:r>
              <a:rPr lang="zh-TW" altLang="en-US" dirty="0" smtClean="0"/>
              <a:t>　　一般</a:t>
            </a:r>
            <a:r>
              <a:rPr lang="zh-TW" altLang="en-US" dirty="0"/>
              <a:t>在發展人工智慧大約需要三類方向的專業知識，如圖</a:t>
            </a:r>
            <a:r>
              <a:rPr lang="en-US" altLang="zh-TW" dirty="0"/>
              <a:t>1-2</a:t>
            </a:r>
            <a:r>
              <a:rPr lang="zh-TW" altLang="en-US" dirty="0"/>
              <a:t>：</a:t>
            </a:r>
          </a:p>
          <a:p>
            <a:pPr marL="285750" indent="-285750">
              <a:defRPr/>
            </a:pPr>
            <a:r>
              <a:rPr lang="en-US" altLang="zh-TW" dirty="0"/>
              <a:t>1 </a:t>
            </a:r>
            <a:r>
              <a:rPr lang="zh-TW" altLang="en-US" dirty="0"/>
              <a:t>基礎專業知識：運用了數學、統計學與物理學⋯等。</a:t>
            </a:r>
          </a:p>
          <a:p>
            <a:pPr marL="285750" indent="-285750">
              <a:defRPr/>
            </a:pPr>
            <a:r>
              <a:rPr lang="en-US" altLang="zh-TW" dirty="0"/>
              <a:t>2 </a:t>
            </a:r>
            <a:r>
              <a:rPr lang="zh-TW" altLang="en-US" dirty="0"/>
              <a:t>應用專業知識：電腦科學、心理學、生物學⋯等。</a:t>
            </a:r>
          </a:p>
          <a:p>
            <a:pPr marL="285750" indent="-285750">
              <a:defRPr/>
            </a:pPr>
            <a:r>
              <a:rPr lang="en-US" altLang="zh-TW" dirty="0"/>
              <a:t>3 </a:t>
            </a:r>
            <a:r>
              <a:rPr lang="zh-TW" altLang="en-US" dirty="0"/>
              <a:t>跨領域的應用： 醫學、交通、工業製造、農業、遊戲、電影、藝術</a:t>
            </a:r>
            <a:r>
              <a:rPr lang="zh-TW" altLang="en-US" dirty="0" smtClean="0"/>
              <a:t>、金融</a:t>
            </a:r>
            <a:r>
              <a:rPr lang="zh-TW" altLang="en-US" dirty="0"/>
              <a:t>⋯等</a:t>
            </a:r>
            <a:r>
              <a:rPr lang="zh-TW" altLang="en-US" dirty="0" smtClean="0"/>
              <a:t>。　</a:t>
            </a:r>
            <a:endParaRPr lang="zh-TW"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3"/>
          <p:cNvSpPr>
            <a:spLocks noGrp="1"/>
          </p:cNvSpPr>
          <p:nvPr>
            <p:ph type="title"/>
          </p:nvPr>
        </p:nvSpPr>
        <p:spPr>
          <a:xfrm>
            <a:off x="457200" y="50800"/>
            <a:ext cx="8229600" cy="857250"/>
          </a:xfrm>
        </p:spPr>
        <p:txBody>
          <a:bodyPr/>
          <a:lstStyle/>
          <a:p>
            <a:r>
              <a:rPr lang="en-US" altLang="zh-TW" smtClean="0"/>
              <a:t>1-1 </a:t>
            </a:r>
            <a:r>
              <a:rPr lang="zh-TW" altLang="en-US" smtClean="0"/>
              <a:t>什麼是人工智慧</a:t>
            </a:r>
            <a:endParaRPr lang="zh-TW" altLang="en-US" smtClean="0">
              <a:solidFill>
                <a:schemeClr val="tx1"/>
              </a:solidFill>
            </a:endParaRPr>
          </a:p>
        </p:txBody>
      </p:sp>
      <p:sp>
        <p:nvSpPr>
          <p:cNvPr id="21507" name="內容版面配置區 1"/>
          <p:cNvSpPr>
            <a:spLocks noGrp="1"/>
          </p:cNvSpPr>
          <p:nvPr>
            <p:ph idx="1"/>
          </p:nvPr>
        </p:nvSpPr>
        <p:spPr>
          <a:xfrm>
            <a:off x="457200" y="915988"/>
            <a:ext cx="8229600" cy="3394075"/>
          </a:xfrm>
        </p:spPr>
        <p:txBody>
          <a:bodyPr/>
          <a:lstStyle/>
          <a:p>
            <a:r>
              <a:rPr lang="zh-TW" altLang="en-US" smtClean="0"/>
              <a:t>　　人工智慧</a:t>
            </a:r>
            <a:r>
              <a:rPr lang="en-US" altLang="zh-TW" smtClean="0"/>
              <a:t>AI </a:t>
            </a:r>
            <a:r>
              <a:rPr lang="zh-TW" altLang="en-US" smtClean="0"/>
              <a:t>使用以電腦科學的知識與技術為主體，結合上面其它的應用專業知識與基礎專業知識所衍生發展的知識與技術已經相當豐富，幾乎可自成一門學科。例如，人工智慧</a:t>
            </a:r>
            <a:r>
              <a:rPr lang="en-US" altLang="zh-TW" smtClean="0"/>
              <a:t>AI </a:t>
            </a:r>
            <a:r>
              <a:rPr lang="zh-TW" altLang="en-US" smtClean="0"/>
              <a:t>的研究範疇可能包括圖像識別、大數據、語音辨識、機器學習、深度學習、神經網路等等；而人工智慧</a:t>
            </a:r>
            <a:r>
              <a:rPr lang="en-US" altLang="zh-TW" smtClean="0"/>
              <a:t>AI </a:t>
            </a:r>
            <a:r>
              <a:rPr lang="zh-TW" altLang="en-US" smtClean="0"/>
              <a:t>更細部的發展技術可能包括自然語言學習與處理、知識表現、智慧搜索、推理、規劃、知識獲取、組合調度、感知、模式識別、邏輯程式設計、雲計算、不精確和不確定的管理、人工生命、複雜系統、遺傳演算法、人類思維方式等。目前，人工智慧</a:t>
            </a:r>
            <a:r>
              <a:rPr lang="en-US" altLang="zh-TW" smtClean="0"/>
              <a:t>AI </a:t>
            </a:r>
            <a:r>
              <a:rPr lang="zh-TW" altLang="en-US" smtClean="0"/>
              <a:t>最關鍵的難題是機器自主創造性思維能力的塑造與提升。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3"/>
          <p:cNvSpPr>
            <a:spLocks noGrp="1"/>
          </p:cNvSpPr>
          <p:nvPr>
            <p:ph type="title"/>
          </p:nvPr>
        </p:nvSpPr>
        <p:spPr>
          <a:xfrm>
            <a:off x="457200" y="50800"/>
            <a:ext cx="8229600" cy="857250"/>
          </a:xfrm>
        </p:spPr>
        <p:txBody>
          <a:bodyPr/>
          <a:lstStyle/>
          <a:p>
            <a:r>
              <a:rPr lang="en-US" altLang="zh-TW" dirty="0" smtClean="0"/>
              <a:t>1-1 </a:t>
            </a:r>
            <a:r>
              <a:rPr lang="zh-TW" altLang="en-US" dirty="0" smtClean="0"/>
              <a:t>什麼是人工智慧</a:t>
            </a:r>
            <a:endParaRPr lang="zh-TW" altLang="en-US" dirty="0" smtClean="0">
              <a:solidFill>
                <a:schemeClr val="tx1"/>
              </a:solidFill>
            </a:endParaRPr>
          </a:p>
        </p:txBody>
      </p:sp>
      <p:sp>
        <p:nvSpPr>
          <p:cNvPr id="22531" name="內容版面配置區 1"/>
          <p:cNvSpPr>
            <a:spLocks noGrp="1"/>
          </p:cNvSpPr>
          <p:nvPr>
            <p:ph idx="1"/>
          </p:nvPr>
        </p:nvSpPr>
        <p:spPr>
          <a:xfrm>
            <a:off x="457200" y="915988"/>
            <a:ext cx="8229600" cy="3394075"/>
          </a:xfrm>
        </p:spPr>
        <p:txBody>
          <a:bodyPr/>
          <a:lstStyle/>
          <a:p>
            <a:r>
              <a:rPr lang="zh-TW" altLang="en-US" dirty="0" smtClean="0"/>
              <a:t>　　人工智慧的研究團隊，從瞭解智慧的實質與特性，逐漸發展出一種能以人類智慧相似的方式做出反應的各種智慧型機器。人工智慧從誕生以來，它的理論和技術日益成熟，應用領域也不斷擴大，未來人工智慧帶來的科技產品將會是人類智慧的「容器」（發展成果的綜合體）。人工智慧</a:t>
            </a:r>
            <a:r>
              <a:rPr lang="en-US" altLang="zh-TW" dirty="0" smtClean="0"/>
              <a:t>AI </a:t>
            </a:r>
            <a:r>
              <a:rPr lang="zh-TW" altLang="en-US" dirty="0" smtClean="0"/>
              <a:t>是對人的意識、思維的資訊過程的類比。</a:t>
            </a:r>
          </a:p>
          <a:p>
            <a:r>
              <a:rPr lang="zh-TW" altLang="en-US" dirty="0" smtClean="0"/>
              <a:t>　　人工智慧不是人的智慧，但希望能發展出像人那樣思考，甚至也可能超過人的智慧。因此，人工智慧是一門極富挑戰性的研究型與應用型技術科學。</a:t>
            </a:r>
          </a:p>
        </p:txBody>
      </p:sp>
    </p:spTree>
  </p:cSld>
  <p:clrMapOvr>
    <a:masterClrMapping/>
  </p:clrMapOvr>
</p:sld>
</file>

<file path=ppt/theme/theme1.xml><?xml version="1.0" encoding="utf-8"?>
<a:theme xmlns:a="http://schemas.openxmlformats.org/drawingml/2006/main" name="預設簡報設計">
  <a:themeElements>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預設簡報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訂設計">
  <a:themeElements>
    <a:clrScheme name="1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4676</TotalTime>
  <Words>1021</Words>
  <Application>Microsoft Office PowerPoint</Application>
  <PresentationFormat>如螢幕大小 (16:9)</PresentationFormat>
  <Paragraphs>204</Paragraphs>
  <Slides>44</Slides>
  <Notes>0</Notes>
  <HiddenSlides>0</HiddenSlides>
  <MMClips>0</MMClips>
  <ScaleCrop>false</ScaleCrop>
  <HeadingPairs>
    <vt:vector size="6" baseType="variant">
      <vt:variant>
        <vt:lpstr>使用字型</vt:lpstr>
      </vt:variant>
      <vt:variant>
        <vt:i4>4</vt:i4>
      </vt:variant>
      <vt:variant>
        <vt:lpstr>佈景主題</vt:lpstr>
      </vt:variant>
      <vt:variant>
        <vt:i4>3</vt:i4>
      </vt:variant>
      <vt:variant>
        <vt:lpstr>投影片標題</vt:lpstr>
      </vt:variant>
      <vt:variant>
        <vt:i4>44</vt:i4>
      </vt:variant>
    </vt:vector>
  </HeadingPairs>
  <TitlesOfParts>
    <vt:vector size="51" baseType="lpstr">
      <vt:lpstr>標楷體</vt:lpstr>
      <vt:lpstr>Calibri</vt:lpstr>
      <vt:lpstr>新細明體</vt:lpstr>
      <vt:lpstr>Arial</vt:lpstr>
      <vt:lpstr>預設簡報設計</vt:lpstr>
      <vt:lpstr>自訂設計</vt:lpstr>
      <vt:lpstr>1_自訂設計</vt:lpstr>
      <vt:lpstr>Chapter 01　緒論</vt:lpstr>
      <vt:lpstr>PowerPoint 簡報</vt:lpstr>
      <vt:lpstr>Chapter 01　緒論</vt:lpstr>
      <vt:lpstr>Chapter 01　緒論</vt:lpstr>
      <vt:lpstr>1-1 什麼是人工智慧 P.2</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1-1 什麼是人工智慧</vt:lpstr>
      <vt:lpstr>1-2 人工智慧的應用領域 P.9</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1-2 人工智慧的應用領域</vt:lpstr>
      <vt:lpstr>Chapter 1 作 業</vt:lpstr>
      <vt:lpstr>Chapter 1 作 業</vt:lpstr>
      <vt:lpstr>Chapter 1 作 業</vt:lpstr>
      <vt:lpstr>Chapter 1 作 業</vt:lpstr>
      <vt:lpstr>Chapter 1 作 業</vt:lpstr>
      <vt:lpstr>Chapter 1 作 業</vt:lpstr>
      <vt:lpstr>Chapter 1 作 業</vt:lpstr>
      <vt:lpstr>Chapter 1 作 業</vt:lpstr>
      <vt:lpstr>Chapter 1 作 業</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gogofly</dc:creator>
  <cp:lastModifiedBy>user</cp:lastModifiedBy>
  <cp:revision>165</cp:revision>
  <dcterms:created xsi:type="dcterms:W3CDTF">2010-11-25T01:23:51Z</dcterms:created>
  <dcterms:modified xsi:type="dcterms:W3CDTF">2020-09-28T05:35:02Z</dcterms:modified>
</cp:coreProperties>
</file>